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
  </p:notesMasterIdLst>
  <p:sldIdLst>
    <p:sldId id="257" r:id="rId2"/>
    <p:sldId id="272" r:id="rId3"/>
    <p:sldId id="261" r:id="rId4"/>
    <p:sldId id="278" r:id="rId5"/>
    <p:sldId id="279" r:id="rId6"/>
    <p:sldId id="280" r:id="rId7"/>
    <p:sldId id="281" r:id="rId8"/>
    <p:sldId id="282" r:id="rId9"/>
    <p:sldId id="276" r:id="rId10"/>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4572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9144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13716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18288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22860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27432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32004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36576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64FB92-E790-4186-BA19-AB4DCCA59C05}" v="2" dt="2026-06-29T18:04:16.91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p:cViewPr varScale="1">
        <p:scale>
          <a:sx n="53" d="100"/>
          <a:sy n="53"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e Cristobal Ceme Zapot" userId="a97bf731-4ade-46c9-8060-655254084575" providerId="ADAL" clId="{5112E98B-01D2-4992-87A4-F95ABC692D04}"/>
    <pc:docChg chg="custSel modSld">
      <pc:chgData name="Jose Cristobal Ceme Zapot" userId="a97bf731-4ade-46c9-8060-655254084575" providerId="ADAL" clId="{5112E98B-01D2-4992-87A4-F95ABC692D04}" dt="2026-06-29T18:06:03.491" v="375" actId="13926"/>
      <pc:docMkLst>
        <pc:docMk/>
      </pc:docMkLst>
      <pc:sldChg chg="modSp mod">
        <pc:chgData name="Jose Cristobal Ceme Zapot" userId="a97bf731-4ade-46c9-8060-655254084575" providerId="ADAL" clId="{5112E98B-01D2-4992-87A4-F95ABC692D04}" dt="2026-06-26T21:33:23.392" v="80" actId="255"/>
        <pc:sldMkLst>
          <pc:docMk/>
          <pc:sldMk cId="0" sldId="257"/>
        </pc:sldMkLst>
        <pc:spChg chg="mod">
          <ac:chgData name="Jose Cristobal Ceme Zapot" userId="a97bf731-4ade-46c9-8060-655254084575" providerId="ADAL" clId="{5112E98B-01D2-4992-87A4-F95ABC692D04}" dt="2026-06-26T21:33:17.691" v="79" actId="20577"/>
          <ac:spMkLst>
            <pc:docMk/>
            <pc:sldMk cId="0" sldId="257"/>
            <ac:spMk id="171" creationId="{00000000-0000-0000-0000-000000000000}"/>
          </ac:spMkLst>
        </pc:spChg>
        <pc:spChg chg="mod">
          <ac:chgData name="Jose Cristobal Ceme Zapot" userId="a97bf731-4ade-46c9-8060-655254084575" providerId="ADAL" clId="{5112E98B-01D2-4992-87A4-F95ABC692D04}" dt="2026-06-26T21:33:23.392" v="80" actId="255"/>
          <ac:spMkLst>
            <pc:docMk/>
            <pc:sldMk cId="0" sldId="257"/>
            <ac:spMk id="172" creationId="{00000000-0000-0000-0000-000000000000}"/>
          </ac:spMkLst>
        </pc:spChg>
        <pc:spChg chg="mod">
          <ac:chgData name="Jose Cristobal Ceme Zapot" userId="a97bf731-4ade-46c9-8060-655254084575" providerId="ADAL" clId="{5112E98B-01D2-4992-87A4-F95ABC692D04}" dt="2026-06-26T21:32:52.240" v="5" actId="20577"/>
          <ac:spMkLst>
            <pc:docMk/>
            <pc:sldMk cId="0" sldId="257"/>
            <ac:spMk id="173" creationId="{00000000-0000-0000-0000-000000000000}"/>
          </ac:spMkLst>
        </pc:spChg>
      </pc:sldChg>
      <pc:sldChg chg="modSp mod">
        <pc:chgData name="Jose Cristobal Ceme Zapot" userId="a97bf731-4ade-46c9-8060-655254084575" providerId="ADAL" clId="{5112E98B-01D2-4992-87A4-F95ABC692D04}" dt="2026-06-26T21:36:49.087" v="117" actId="20577"/>
        <pc:sldMkLst>
          <pc:docMk/>
          <pc:sldMk cId="0" sldId="261"/>
        </pc:sldMkLst>
        <pc:spChg chg="mod">
          <ac:chgData name="Jose Cristobal Ceme Zapot" userId="a97bf731-4ade-46c9-8060-655254084575" providerId="ADAL" clId="{5112E98B-01D2-4992-87A4-F95ABC692D04}" dt="2026-06-26T21:36:49.087" v="117" actId="20577"/>
          <ac:spMkLst>
            <pc:docMk/>
            <pc:sldMk cId="0" sldId="261"/>
            <ac:spMk id="243" creationId="{00000000-0000-0000-0000-000000000000}"/>
          </ac:spMkLst>
        </pc:spChg>
      </pc:sldChg>
      <pc:sldChg chg="delSp modSp mod">
        <pc:chgData name="Jose Cristobal Ceme Zapot" userId="a97bf731-4ade-46c9-8060-655254084575" providerId="ADAL" clId="{5112E98B-01D2-4992-87A4-F95ABC692D04}" dt="2026-06-29T17:50:08.155" v="352" actId="1076"/>
        <pc:sldMkLst>
          <pc:docMk/>
          <pc:sldMk cId="0" sldId="272"/>
        </pc:sldMkLst>
        <pc:spChg chg="mod">
          <ac:chgData name="Jose Cristobal Ceme Zapot" userId="a97bf731-4ade-46c9-8060-655254084575" providerId="ADAL" clId="{5112E98B-01D2-4992-87A4-F95ABC692D04}" dt="2026-06-26T21:33:33.597" v="81" actId="14100"/>
          <ac:spMkLst>
            <pc:docMk/>
            <pc:sldMk cId="0" sldId="272"/>
            <ac:spMk id="299" creationId="{00000000-0000-0000-0000-000000000000}"/>
          </ac:spMkLst>
        </pc:spChg>
        <pc:spChg chg="mod">
          <ac:chgData name="Jose Cristobal Ceme Zapot" userId="a97bf731-4ade-46c9-8060-655254084575" providerId="ADAL" clId="{5112E98B-01D2-4992-87A4-F95ABC692D04}" dt="2026-06-29T17:50:01.685" v="351" actId="20577"/>
          <ac:spMkLst>
            <pc:docMk/>
            <pc:sldMk cId="0" sldId="272"/>
            <ac:spMk id="301" creationId="{00000000-0000-0000-0000-000000000000}"/>
          </ac:spMkLst>
        </pc:spChg>
        <pc:spChg chg="mod">
          <ac:chgData name="Jose Cristobal Ceme Zapot" userId="a97bf731-4ade-46c9-8060-655254084575" providerId="ADAL" clId="{5112E98B-01D2-4992-87A4-F95ABC692D04}" dt="2026-06-29T17:50:08.155" v="352" actId="1076"/>
          <ac:spMkLst>
            <pc:docMk/>
            <pc:sldMk cId="0" sldId="272"/>
            <ac:spMk id="303" creationId="{00000000-0000-0000-0000-000000000000}"/>
          </ac:spMkLst>
        </pc:spChg>
        <pc:spChg chg="mod">
          <ac:chgData name="Jose Cristobal Ceme Zapot" userId="a97bf731-4ade-46c9-8060-655254084575" providerId="ADAL" clId="{5112E98B-01D2-4992-87A4-F95ABC692D04}" dt="2026-06-26T21:32:39.101" v="2" actId="20577"/>
          <ac:spMkLst>
            <pc:docMk/>
            <pc:sldMk cId="0" sldId="272"/>
            <ac:spMk id="304" creationId="{00000000-0000-0000-0000-000000000000}"/>
          </ac:spMkLst>
        </pc:spChg>
      </pc:sldChg>
      <pc:sldChg chg="modSp mod">
        <pc:chgData name="Jose Cristobal Ceme Zapot" userId="a97bf731-4ade-46c9-8060-655254084575" providerId="ADAL" clId="{5112E98B-01D2-4992-87A4-F95ABC692D04}" dt="2026-06-26T21:49:56.838" v="225" actId="404"/>
        <pc:sldMkLst>
          <pc:docMk/>
          <pc:sldMk cId="3526715769" sldId="278"/>
        </pc:sldMkLst>
        <pc:spChg chg="mod">
          <ac:chgData name="Jose Cristobal Ceme Zapot" userId="a97bf731-4ade-46c9-8060-655254084575" providerId="ADAL" clId="{5112E98B-01D2-4992-87A4-F95ABC692D04}" dt="2026-06-26T21:49:56.838" v="225" actId="404"/>
          <ac:spMkLst>
            <pc:docMk/>
            <pc:sldMk cId="3526715769" sldId="278"/>
            <ac:spMk id="243" creationId="{7979DC28-E87B-5A64-4158-1964B8230A08}"/>
          </ac:spMkLst>
        </pc:spChg>
      </pc:sldChg>
      <pc:sldChg chg="delSp modSp mod">
        <pc:chgData name="Jose Cristobal Ceme Zapot" userId="a97bf731-4ade-46c9-8060-655254084575" providerId="ADAL" clId="{5112E98B-01D2-4992-87A4-F95ABC692D04}" dt="2026-06-26T22:01:22.725" v="235" actId="1076"/>
        <pc:sldMkLst>
          <pc:docMk/>
          <pc:sldMk cId="2906306939" sldId="279"/>
        </pc:sldMkLst>
        <pc:spChg chg="mod">
          <ac:chgData name="Jose Cristobal Ceme Zapot" userId="a97bf731-4ade-46c9-8060-655254084575" providerId="ADAL" clId="{5112E98B-01D2-4992-87A4-F95ABC692D04}" dt="2026-06-26T22:01:22.725" v="235" actId="1076"/>
          <ac:spMkLst>
            <pc:docMk/>
            <pc:sldMk cId="2906306939" sldId="279"/>
            <ac:spMk id="243" creationId="{28042116-A88F-33B4-8664-9C9951812B9A}"/>
          </ac:spMkLst>
        </pc:spChg>
      </pc:sldChg>
      <pc:sldChg chg="delSp modSp mod">
        <pc:chgData name="Jose Cristobal Ceme Zapot" userId="a97bf731-4ade-46c9-8060-655254084575" providerId="ADAL" clId="{5112E98B-01D2-4992-87A4-F95ABC692D04}" dt="2026-06-26T22:02:26.303" v="241" actId="255"/>
        <pc:sldMkLst>
          <pc:docMk/>
          <pc:sldMk cId="3393662775" sldId="280"/>
        </pc:sldMkLst>
        <pc:spChg chg="mod">
          <ac:chgData name="Jose Cristobal Ceme Zapot" userId="a97bf731-4ade-46c9-8060-655254084575" providerId="ADAL" clId="{5112E98B-01D2-4992-87A4-F95ABC692D04}" dt="2026-06-26T22:02:26.303" v="241" actId="255"/>
          <ac:spMkLst>
            <pc:docMk/>
            <pc:sldMk cId="3393662775" sldId="280"/>
            <ac:spMk id="243" creationId="{B6CCDD1D-4646-6BAF-400E-81CEF2CE7B6A}"/>
          </ac:spMkLst>
        </pc:spChg>
      </pc:sldChg>
      <pc:sldChg chg="delSp modSp mod">
        <pc:chgData name="Jose Cristobal Ceme Zapot" userId="a97bf731-4ade-46c9-8060-655254084575" providerId="ADAL" clId="{5112E98B-01D2-4992-87A4-F95ABC692D04}" dt="2026-06-29T18:04:32.018" v="363" actId="20577"/>
        <pc:sldMkLst>
          <pc:docMk/>
          <pc:sldMk cId="371225175" sldId="281"/>
        </pc:sldMkLst>
        <pc:spChg chg="del mod">
          <ac:chgData name="Jose Cristobal Ceme Zapot" userId="a97bf731-4ade-46c9-8060-655254084575" providerId="ADAL" clId="{5112E98B-01D2-4992-87A4-F95ABC692D04}" dt="2026-06-29T17:51:05.894" v="355" actId="478"/>
          <ac:spMkLst>
            <pc:docMk/>
            <pc:sldMk cId="371225175" sldId="281"/>
            <ac:spMk id="242" creationId="{1D9F957F-456D-B489-92B1-384A17348C0E}"/>
          </ac:spMkLst>
        </pc:spChg>
        <pc:spChg chg="mod">
          <ac:chgData name="Jose Cristobal Ceme Zapot" userId="a97bf731-4ade-46c9-8060-655254084575" providerId="ADAL" clId="{5112E98B-01D2-4992-87A4-F95ABC692D04}" dt="2026-06-29T18:04:32.018" v="363" actId="20577"/>
          <ac:spMkLst>
            <pc:docMk/>
            <pc:sldMk cId="371225175" sldId="281"/>
            <ac:spMk id="243" creationId="{C394AB50-729B-21EC-F51A-A496ECCB6DAD}"/>
          </ac:spMkLst>
        </pc:spChg>
      </pc:sldChg>
      <pc:sldChg chg="delSp modSp mod">
        <pc:chgData name="Jose Cristobal Ceme Zapot" userId="a97bf731-4ade-46c9-8060-655254084575" providerId="ADAL" clId="{5112E98B-01D2-4992-87A4-F95ABC692D04}" dt="2026-06-29T18:06:03.491" v="375" actId="13926"/>
        <pc:sldMkLst>
          <pc:docMk/>
          <pc:sldMk cId="3544095844" sldId="282"/>
        </pc:sldMkLst>
        <pc:spChg chg="del">
          <ac:chgData name="Jose Cristobal Ceme Zapot" userId="a97bf731-4ade-46c9-8060-655254084575" providerId="ADAL" clId="{5112E98B-01D2-4992-87A4-F95ABC692D04}" dt="2026-06-29T18:05:12.634" v="364" actId="478"/>
          <ac:spMkLst>
            <pc:docMk/>
            <pc:sldMk cId="3544095844" sldId="282"/>
            <ac:spMk id="242" creationId="{4AD1CB03-B11A-0C5D-64EB-617CF10237C1}"/>
          </ac:spMkLst>
        </pc:spChg>
        <pc:spChg chg="mod">
          <ac:chgData name="Jose Cristobal Ceme Zapot" userId="a97bf731-4ade-46c9-8060-655254084575" providerId="ADAL" clId="{5112E98B-01D2-4992-87A4-F95ABC692D04}" dt="2026-06-29T18:06:03.491" v="375" actId="13926"/>
          <ac:spMkLst>
            <pc:docMk/>
            <pc:sldMk cId="3544095844" sldId="282"/>
            <ac:spMk id="243" creationId="{1CC32CB5-580E-E0E2-E50B-70C2C9896B9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4" name="Shape 164"/>
          <p:cNvSpPr>
            <a:spLocks noGrp="1" noRot="1" noChangeAspect="1"/>
          </p:cNvSpPr>
          <p:nvPr>
            <p:ph type="sldImg"/>
          </p:nvPr>
        </p:nvSpPr>
        <p:spPr>
          <a:xfrm>
            <a:off x="1143000" y="685800"/>
            <a:ext cx="4572000" cy="3429000"/>
          </a:xfrm>
          <a:prstGeom prst="rect">
            <a:avLst/>
          </a:prstGeom>
        </p:spPr>
        <p:txBody>
          <a:bodyPr/>
          <a:lstStyle/>
          <a:p>
            <a:endParaRPr/>
          </a:p>
        </p:txBody>
      </p:sp>
      <p:sp>
        <p:nvSpPr>
          <p:cNvPr id="165" name="Shape 16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PORTADA">
    <p:spTree>
      <p:nvGrpSpPr>
        <p:cNvPr id="1" name=""/>
        <p:cNvGrpSpPr/>
        <p:nvPr/>
      </p:nvGrpSpPr>
      <p:grpSpPr>
        <a:xfrm>
          <a:off x="0" y="0"/>
          <a:ext cx="0" cy="0"/>
          <a:chOff x="0" y="0"/>
          <a:chExt cx="0" cy="0"/>
        </a:xfrm>
      </p:grpSpPr>
      <p:sp>
        <p:nvSpPr>
          <p:cNvPr id="13"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SEPARADOR VERT">
    <p:spTree>
      <p:nvGrpSpPr>
        <p:cNvPr id="1" name=""/>
        <p:cNvGrpSpPr/>
        <p:nvPr/>
      </p:nvGrpSpPr>
      <p:grpSpPr>
        <a:xfrm>
          <a:off x="0" y="0"/>
          <a:ext cx="0" cy="0"/>
          <a:chOff x="0" y="0"/>
          <a:chExt cx="0" cy="0"/>
        </a:xfrm>
      </p:grpSpPr>
      <p:pic>
        <p:nvPicPr>
          <p:cNvPr id="41" name="SEPARADOR 01,5.png" descr="SEPARADOR 01,5.png"/>
          <p:cNvPicPr>
            <a:picLocks noChangeAspect="1"/>
          </p:cNvPicPr>
          <p:nvPr/>
        </p:nvPicPr>
        <p:blipFill>
          <a:blip r:embed="rId2"/>
          <a:stretch>
            <a:fillRect/>
          </a:stretch>
        </p:blipFill>
        <p:spPr>
          <a:xfrm>
            <a:off x="-6351" y="-1"/>
            <a:ext cx="7556502" cy="13716002"/>
          </a:xfrm>
          <a:prstGeom prst="rect">
            <a:avLst/>
          </a:prstGeom>
          <a:ln w="12700">
            <a:miter lim="400000"/>
          </a:ln>
        </p:spPr>
      </p:pic>
      <p:pic>
        <p:nvPicPr>
          <p:cNvPr id="42" name="La Salle.png" descr="La Salle.png"/>
          <p:cNvPicPr>
            <a:picLocks noChangeAspect="1"/>
          </p:cNvPicPr>
          <p:nvPr/>
        </p:nvPicPr>
        <p:blipFill>
          <a:blip r:embed="rId3"/>
          <a:stretch>
            <a:fillRect/>
          </a:stretch>
        </p:blipFill>
        <p:spPr>
          <a:xfrm>
            <a:off x="21764924" y="12970262"/>
            <a:ext cx="2037751" cy="475476"/>
          </a:xfrm>
          <a:prstGeom prst="rect">
            <a:avLst/>
          </a:prstGeom>
          <a:ln w="12700">
            <a:miter lim="400000"/>
          </a:ln>
        </p:spPr>
      </p:pic>
      <p:pic>
        <p:nvPicPr>
          <p:cNvPr id="43" name="Imagen" descr="Imagen"/>
          <p:cNvPicPr>
            <a:picLocks noChangeAspect="1"/>
          </p:cNvPicPr>
          <p:nvPr/>
        </p:nvPicPr>
        <p:blipFill>
          <a:blip r:embed="rId4"/>
          <a:stretch>
            <a:fillRect/>
          </a:stretch>
        </p:blipFill>
        <p:spPr>
          <a:xfrm>
            <a:off x="21972261" y="11125200"/>
            <a:ext cx="1623076" cy="1625600"/>
          </a:xfrm>
          <a:prstGeom prst="rect">
            <a:avLst/>
          </a:prstGeom>
          <a:ln w="12700">
            <a:miter lim="400000"/>
          </a:ln>
        </p:spPr>
      </p:pic>
      <p:sp>
        <p:nvSpPr>
          <p:cNvPr id="44"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INTERIOR (01)">
    <p:spTree>
      <p:nvGrpSpPr>
        <p:cNvPr id="1" name=""/>
        <p:cNvGrpSpPr/>
        <p:nvPr/>
      </p:nvGrpSpPr>
      <p:grpSpPr>
        <a:xfrm>
          <a:off x="0" y="0"/>
          <a:ext cx="0" cy="0"/>
          <a:chOff x="0" y="0"/>
          <a:chExt cx="0" cy="0"/>
        </a:xfrm>
      </p:grpSpPr>
      <p:pic>
        <p:nvPicPr>
          <p:cNvPr id="51" name="INERIOR 01.png" descr="INERIOR 01.png"/>
          <p:cNvPicPr>
            <a:picLocks noChangeAspect="1"/>
          </p:cNvPicPr>
          <p:nvPr/>
        </p:nvPicPr>
        <p:blipFill>
          <a:blip r:embed="rId2"/>
          <a:stretch>
            <a:fillRect/>
          </a:stretch>
        </p:blipFill>
        <p:spPr>
          <a:xfrm>
            <a:off x="0" y="12623800"/>
            <a:ext cx="24384000" cy="1092200"/>
          </a:xfrm>
          <a:prstGeom prst="rect">
            <a:avLst/>
          </a:prstGeom>
          <a:ln w="12700">
            <a:miter lim="400000"/>
          </a:ln>
        </p:spPr>
      </p:pic>
      <p:pic>
        <p:nvPicPr>
          <p:cNvPr id="52" name="Imagen" descr="Imagen"/>
          <p:cNvPicPr>
            <a:picLocks noChangeAspect="1"/>
          </p:cNvPicPr>
          <p:nvPr/>
        </p:nvPicPr>
        <p:blipFill>
          <a:blip r:embed="rId3"/>
          <a:stretch>
            <a:fillRect/>
          </a:stretch>
        </p:blipFill>
        <p:spPr>
          <a:xfrm>
            <a:off x="21439878" y="11271557"/>
            <a:ext cx="2690113" cy="1150829"/>
          </a:xfrm>
          <a:prstGeom prst="rect">
            <a:avLst/>
          </a:prstGeom>
          <a:ln w="12700">
            <a:miter lim="400000"/>
          </a:ln>
        </p:spPr>
      </p:pic>
      <p:sp>
        <p:nvSpPr>
          <p:cNvPr id="53"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CIERRE">
    <p:spTree>
      <p:nvGrpSpPr>
        <p:cNvPr id="1" name=""/>
        <p:cNvGrpSpPr/>
        <p:nvPr/>
      </p:nvGrpSpPr>
      <p:grpSpPr>
        <a:xfrm>
          <a:off x="0" y="0"/>
          <a:ext cx="0" cy="0"/>
          <a:chOff x="0" y="0"/>
          <a:chExt cx="0" cy="0"/>
        </a:xfrm>
      </p:grpSpPr>
      <p:pic>
        <p:nvPicPr>
          <p:cNvPr id="154" name="PORTADA.png" descr="PORTADA.png"/>
          <p:cNvPicPr>
            <a:picLocks noChangeAspect="1"/>
          </p:cNvPicPr>
          <p:nvPr/>
        </p:nvPicPr>
        <p:blipFill>
          <a:blip r:embed="rId2"/>
          <a:stretch>
            <a:fillRect/>
          </a:stretch>
        </p:blipFill>
        <p:spPr>
          <a:xfrm>
            <a:off x="0" y="12617450"/>
            <a:ext cx="24384000" cy="1104900"/>
          </a:xfrm>
          <a:prstGeom prst="rect">
            <a:avLst/>
          </a:prstGeom>
          <a:ln w="12700">
            <a:miter lim="400000"/>
          </a:ln>
        </p:spPr>
      </p:pic>
      <p:sp>
        <p:nvSpPr>
          <p:cNvPr id="155" name="GRACIAS"/>
          <p:cNvSpPr txBox="1"/>
          <p:nvPr/>
        </p:nvSpPr>
        <p:spPr>
          <a:xfrm>
            <a:off x="9800589" y="6845300"/>
            <a:ext cx="4782821" cy="1625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ctr">
              <a:spcBef>
                <a:spcPts val="0"/>
              </a:spcBef>
              <a:defRPr sz="10000" spc="-300">
                <a:solidFill>
                  <a:srgbClr val="022F87"/>
                </a:solidFill>
                <a:latin typeface="Indivisa Text Sans Bold"/>
                <a:ea typeface="Indivisa Text Sans Bold"/>
                <a:cs typeface="Indivisa Text Sans Bold"/>
                <a:sym typeface="Indivisa Text Sans Bold"/>
              </a:defRPr>
            </a:lvl1pPr>
          </a:lstStyle>
          <a:p>
            <a:r>
              <a:t>GRACIAS</a:t>
            </a:r>
          </a:p>
        </p:txBody>
      </p:sp>
      <p:pic>
        <p:nvPicPr>
          <p:cNvPr id="156" name="INDIVISA MANENT.png" descr="INDIVISA MANENT.png"/>
          <p:cNvPicPr>
            <a:picLocks noChangeAspect="1"/>
          </p:cNvPicPr>
          <p:nvPr/>
        </p:nvPicPr>
        <p:blipFill>
          <a:blip r:embed="rId3"/>
          <a:stretch>
            <a:fillRect/>
          </a:stretch>
        </p:blipFill>
        <p:spPr>
          <a:xfrm>
            <a:off x="9800590" y="11653638"/>
            <a:ext cx="4782821" cy="266386"/>
          </a:xfrm>
          <a:prstGeom prst="rect">
            <a:avLst/>
          </a:prstGeom>
          <a:ln w="12700">
            <a:miter lim="400000"/>
          </a:ln>
        </p:spPr>
      </p:pic>
      <p:pic>
        <p:nvPicPr>
          <p:cNvPr id="157" name="Imagen" descr="Imagen"/>
          <p:cNvPicPr>
            <a:picLocks noChangeAspect="1"/>
          </p:cNvPicPr>
          <p:nvPr/>
        </p:nvPicPr>
        <p:blipFill>
          <a:blip r:embed="rId4"/>
          <a:stretch>
            <a:fillRect/>
          </a:stretch>
        </p:blipFill>
        <p:spPr>
          <a:xfrm>
            <a:off x="10249090" y="746467"/>
            <a:ext cx="3885820" cy="3891866"/>
          </a:xfrm>
          <a:prstGeom prst="rect">
            <a:avLst/>
          </a:prstGeom>
          <a:ln w="12700">
            <a:miter lim="400000"/>
          </a:ln>
        </p:spPr>
      </p:pic>
      <p:sp>
        <p:nvSpPr>
          <p:cNvPr id="15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ORTADA.png" descr="PORTADA.png"/>
          <p:cNvPicPr>
            <a:picLocks noChangeAspect="1"/>
          </p:cNvPicPr>
          <p:nvPr/>
        </p:nvPicPr>
        <p:blipFill>
          <a:blip r:embed="rId6"/>
          <a:stretch>
            <a:fillRect/>
          </a:stretch>
        </p:blipFill>
        <p:spPr>
          <a:xfrm>
            <a:off x="0" y="12617450"/>
            <a:ext cx="24384000" cy="1104900"/>
          </a:xfrm>
          <a:prstGeom prst="rect">
            <a:avLst/>
          </a:prstGeom>
          <a:ln w="12700">
            <a:miter lim="400000"/>
          </a:ln>
        </p:spPr>
      </p:pic>
      <p:pic>
        <p:nvPicPr>
          <p:cNvPr id="3" name="Imagen" descr="Imagen"/>
          <p:cNvPicPr>
            <a:picLocks noChangeAspect="1"/>
          </p:cNvPicPr>
          <p:nvPr/>
        </p:nvPicPr>
        <p:blipFill>
          <a:blip r:embed="rId7"/>
          <a:stretch>
            <a:fillRect/>
          </a:stretch>
        </p:blipFill>
        <p:spPr>
          <a:xfrm>
            <a:off x="7477083" y="1087160"/>
            <a:ext cx="9429834" cy="2406146"/>
          </a:xfrm>
          <a:prstGeom prst="rect">
            <a:avLst/>
          </a:prstGeom>
          <a:ln w="12700">
            <a:miter lim="400000"/>
          </a:ln>
        </p:spPr>
      </p:pic>
      <p:sp>
        <p:nvSpPr>
          <p:cNvPr id="4" name="Texto del título"/>
          <p:cNvSpPr txBox="1">
            <a:spLocks noGrp="1"/>
          </p:cNvSpPr>
          <p:nvPr>
            <p:ph type="title"/>
          </p:nvPr>
        </p:nvSpPr>
        <p:spPr>
          <a:xfrm>
            <a:off x="1778000" y="2298700"/>
            <a:ext cx="20828000"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rmAutofit/>
          </a:bodyPr>
          <a:lstStyle/>
          <a:p>
            <a:r>
              <a:t>Texto del título</a:t>
            </a:r>
          </a:p>
        </p:txBody>
      </p:sp>
      <p:sp>
        <p:nvSpPr>
          <p:cNvPr id="5" name="Nivel de texto 1…"/>
          <p:cNvSpPr txBox="1">
            <a:spLocks noGrp="1"/>
          </p:cNvSpPr>
          <p:nvPr>
            <p:ph type="body" idx="1"/>
          </p:nvPr>
        </p:nvSpPr>
        <p:spPr>
          <a:xfrm>
            <a:off x="1778000" y="7073900"/>
            <a:ext cx="20828000" cy="1587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Nivel de texto 1</a:t>
            </a:r>
          </a:p>
          <a:p>
            <a:pPr lvl="1"/>
            <a:r>
              <a:t>Nivel de texto 2</a:t>
            </a:r>
          </a:p>
          <a:p>
            <a:pPr lvl="2"/>
            <a:r>
              <a:t>Nivel de texto 3</a:t>
            </a:r>
          </a:p>
          <a:p>
            <a:pPr lvl="3"/>
            <a:r>
              <a:t>Nivel de texto 4</a:t>
            </a:r>
          </a:p>
          <a:p>
            <a:pPr lvl="4"/>
            <a:r>
              <a:t>Nivel de texto 5</a:t>
            </a:r>
          </a:p>
        </p:txBody>
      </p:sp>
      <p:sp>
        <p:nvSpPr>
          <p:cNvPr id="6" name="Número de diapositiva"/>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lgn="ctr">
              <a:spcBef>
                <a:spcPts val="0"/>
              </a:spcBef>
              <a:defRPr sz="2400">
                <a:latin typeface="Helvetica Neue Light"/>
                <a:ea typeface="Helvetica Neue Light"/>
                <a:cs typeface="Helvetica Neue Light"/>
                <a:sym typeface="Helvetica Neue Light"/>
              </a:defRPr>
            </a:lvl1p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2" r:id="rId2"/>
    <p:sldLayoutId id="2147483653" r:id="rId3"/>
    <p:sldLayoutId id="2147483664" r:id="rId4"/>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1pPr>
      <a:lvl2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2286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2743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3200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3657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p:titleStyle>
    <p:bodyStyle>
      <a:lvl1pPr marL="0" marR="0" indent="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1pPr>
      <a:lvl2pPr marL="0" marR="0" indent="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2pPr>
      <a:lvl3pPr marL="0" marR="0" indent="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3pPr>
      <a:lvl4pPr marL="0" marR="0" indent="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4pPr>
      <a:lvl5pPr marL="0" marR="0" indent="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5pPr>
      <a:lvl6pPr marL="0" marR="0" indent="3556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6pPr>
      <a:lvl7pPr marL="0" marR="0" indent="7112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7pPr>
      <a:lvl8pPr marL="0" marR="0" indent="10668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8pPr>
      <a:lvl9pPr marL="0" marR="0" indent="14224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1pPr>
      <a:lvl2pPr marL="0" marR="0" indent="4572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2pPr>
      <a:lvl3pPr marL="0" marR="0" indent="9144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3pPr>
      <a:lvl4pPr marL="0" marR="0" indent="13716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4pPr>
      <a:lvl5pPr marL="0" marR="0" indent="18288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5pPr>
      <a:lvl6pPr marL="0" marR="0" indent="22860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6pPr>
      <a:lvl7pPr marL="0" marR="0" indent="27432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7pPr>
      <a:lvl8pPr marL="0" marR="0" indent="32004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8pPr>
      <a:lvl9pPr marL="0" marR="0" indent="36576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1.ulsacancun.edu.mx/delasalle/alumnos/" TargetMode="External"/><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SIEMPRE UTILIZA “INDIVISA TEXT SANS”"/>
          <p:cNvSpPr txBox="1"/>
          <p:nvPr/>
        </p:nvSpPr>
        <p:spPr>
          <a:xfrm>
            <a:off x="2537918" y="6235700"/>
            <a:ext cx="19308171" cy="31803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ctr">
              <a:spcBef>
                <a:spcPts val="0"/>
              </a:spcBef>
              <a:defRPr sz="10000" spc="-300">
                <a:solidFill>
                  <a:srgbClr val="022F87"/>
                </a:solidFill>
                <a:latin typeface="Indivisa Text Sans Bold"/>
                <a:ea typeface="Indivisa Text Sans Bold"/>
                <a:cs typeface="Indivisa Text Sans Bold"/>
                <a:sym typeface="Indivisa Text Sans Bold"/>
              </a:defRPr>
            </a:lvl1pPr>
          </a:lstStyle>
          <a:p>
            <a:r>
              <a:rPr lang="es-MX" dirty="0"/>
              <a:t>BECAS Y FINANCIAMIENTO EDUCATIVO</a:t>
            </a:r>
          </a:p>
          <a:p>
            <a:endParaRPr dirty="0"/>
          </a:p>
        </p:txBody>
      </p:sp>
      <p:sp>
        <p:nvSpPr>
          <p:cNvPr id="172" name="EN SUS VARIENTES (Regular) y (Bold)"/>
          <p:cNvSpPr txBox="1"/>
          <p:nvPr/>
        </p:nvSpPr>
        <p:spPr>
          <a:xfrm>
            <a:off x="9652843" y="7900238"/>
            <a:ext cx="5078314" cy="12105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ctr">
              <a:spcBef>
                <a:spcPts val="0"/>
              </a:spcBef>
              <a:defRPr sz="5000" spc="-150">
                <a:solidFill>
                  <a:srgbClr val="61ABDA"/>
                </a:solidFill>
                <a:latin typeface="Indivisa Text Sans Regular"/>
                <a:ea typeface="Indivisa Text Sans Regular"/>
                <a:cs typeface="Indivisa Text Sans Regular"/>
                <a:sym typeface="Indivisa Text Sans Regular"/>
              </a:defRPr>
            </a:lvl1pPr>
          </a:lstStyle>
          <a:p>
            <a:r>
              <a:rPr lang="es-MX" sz="7200" dirty="0"/>
              <a:t>BIENVENIDOS</a:t>
            </a:r>
            <a:endParaRPr sz="7200" dirty="0"/>
          </a:p>
        </p:txBody>
      </p:sp>
      <p:sp>
        <p:nvSpPr>
          <p:cNvPr id="173" name="En los puntajes señalados"/>
          <p:cNvSpPr txBox="1"/>
          <p:nvPr/>
        </p:nvSpPr>
        <p:spPr>
          <a:xfrm>
            <a:off x="12140671" y="11253877"/>
            <a:ext cx="102657" cy="4873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ctr">
              <a:spcBef>
                <a:spcPts val="0"/>
              </a:spcBef>
              <a:defRPr sz="2500" spc="-75">
                <a:solidFill>
                  <a:srgbClr val="61ABDA"/>
                </a:solidFill>
                <a:latin typeface="Indivisa Text Sans Regular"/>
                <a:ea typeface="Indivisa Text Sans Regular"/>
                <a:cs typeface="Indivisa Text Sans Regular"/>
                <a:sym typeface="Indivisa Text Sans Regular"/>
              </a:defRPr>
            </a:lvl1pPr>
          </a:lstStyle>
          <a:p>
            <a:endParaRPr dirty="0"/>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8" name="La Salle.png" descr="La Salle.png"/>
          <p:cNvPicPr>
            <a:picLocks noChangeAspect="1"/>
          </p:cNvPicPr>
          <p:nvPr/>
        </p:nvPicPr>
        <p:blipFill>
          <a:blip r:embed="rId2"/>
          <a:stretch>
            <a:fillRect/>
          </a:stretch>
        </p:blipFill>
        <p:spPr>
          <a:xfrm>
            <a:off x="21764924" y="12970262"/>
            <a:ext cx="2037751" cy="475476"/>
          </a:xfrm>
          <a:prstGeom prst="rect">
            <a:avLst/>
          </a:prstGeom>
          <a:ln w="12700">
            <a:miter lim="400000"/>
          </a:ln>
        </p:spPr>
      </p:pic>
      <p:sp>
        <p:nvSpPr>
          <p:cNvPr id="299" name="TÍTULO PARA SEPARADOR VERTICAL"/>
          <p:cNvSpPr txBox="1"/>
          <p:nvPr/>
        </p:nvSpPr>
        <p:spPr>
          <a:xfrm>
            <a:off x="230005" y="6005406"/>
            <a:ext cx="7168348" cy="31803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p>
            <a:pPr algn="ctr">
              <a:spcBef>
                <a:spcPts val="0"/>
              </a:spcBef>
              <a:defRPr sz="5000" spc="-150">
                <a:solidFill>
                  <a:srgbClr val="FFFFFF"/>
                </a:solidFill>
                <a:latin typeface="Indivisa Text Sans Bold"/>
                <a:ea typeface="Indivisa Text Sans Bold"/>
                <a:cs typeface="Indivisa Text Sans Bold"/>
                <a:sym typeface="Indivisa Text Sans Bold"/>
              </a:defRPr>
            </a:pPr>
            <a:r>
              <a:rPr lang="es-MX" dirty="0"/>
              <a:t>DEPARTAMENTO DE BECAS </a:t>
            </a:r>
            <a:br>
              <a:rPr lang="es-MX" dirty="0"/>
            </a:br>
            <a:r>
              <a:rPr lang="es-MX" dirty="0"/>
              <a:t>Y </a:t>
            </a:r>
            <a:br>
              <a:rPr lang="es-MX" dirty="0"/>
            </a:br>
            <a:r>
              <a:rPr lang="es-MX" dirty="0"/>
              <a:t>FINANCIAMIENTO EDUCATIVO</a:t>
            </a:r>
            <a:endParaRPr dirty="0"/>
          </a:p>
        </p:txBody>
      </p:sp>
      <p:sp>
        <p:nvSpPr>
          <p:cNvPr id="301" name="TÍTULO DE POSICIÓN"/>
          <p:cNvSpPr txBox="1"/>
          <p:nvPr/>
        </p:nvSpPr>
        <p:spPr>
          <a:xfrm>
            <a:off x="11541950" y="1768178"/>
            <a:ext cx="12192440" cy="16414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spcBef>
                <a:spcPts val="0"/>
              </a:spcBef>
              <a:defRPr sz="5000" spc="-150">
                <a:solidFill>
                  <a:srgbClr val="022F87"/>
                </a:solidFill>
                <a:latin typeface="Indivisa Text Sans Bold"/>
                <a:ea typeface="Indivisa Text Sans Bold"/>
                <a:cs typeface="Indivisa Text Sans Bold"/>
                <a:sym typeface="Indivisa Text Sans Bold"/>
              </a:defRPr>
            </a:lvl1pPr>
          </a:lstStyle>
          <a:p>
            <a:r>
              <a:rPr lang="es-MX" dirty="0"/>
              <a:t>REQUISITOS PARA SOLICITAR BECA POR ESTUDIO </a:t>
            </a:r>
          </a:p>
          <a:p>
            <a:r>
              <a:rPr lang="es-MX" dirty="0"/>
              <a:t>SOCIOECONOMICO.</a:t>
            </a:r>
            <a:endParaRPr dirty="0"/>
          </a:p>
        </p:txBody>
      </p:sp>
      <p:sp>
        <p:nvSpPr>
          <p:cNvPr id="303" name="Lorem ipsum dolor sit amet, consectetuer adipiscing elit. Aenean commodo ligula eget dolor. Aenean massa. Cum sociis natoque penatibus et magnis dis parturient montes, nascetur ridiculus mus."/>
          <p:cNvSpPr txBox="1"/>
          <p:nvPr/>
        </p:nvSpPr>
        <p:spPr>
          <a:xfrm>
            <a:off x="11541950" y="3706679"/>
            <a:ext cx="6985636" cy="89665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just">
              <a:spcBef>
                <a:spcPts val="0"/>
              </a:spcBef>
              <a:defRPr sz="3000" spc="-90">
                <a:latin typeface="Indivisa Text Sans Regular"/>
                <a:ea typeface="Indivisa Text Sans Regular"/>
                <a:cs typeface="Indivisa Text Sans Regular"/>
                <a:sym typeface="Indivisa Text Sans Regular"/>
              </a:defRPr>
            </a:lvl1pPr>
          </a:lstStyle>
          <a:p>
            <a:pPr algn="l"/>
            <a:r>
              <a:rPr lang="es-MX" sz="3600" dirty="0"/>
              <a:t>Podrá solicitarse para para cursar su 3er semestre.</a:t>
            </a:r>
            <a:br>
              <a:rPr lang="es-MX" sz="3600" dirty="0"/>
            </a:br>
            <a:r>
              <a:rPr lang="es-MX" sz="3600" dirty="0"/>
              <a:t>*Constancia de promedio mínimo de 8.0 </a:t>
            </a:r>
            <a:br>
              <a:rPr lang="es-MX" sz="3600" dirty="0"/>
            </a:br>
            <a:r>
              <a:rPr lang="es-MX" sz="3600" dirty="0"/>
              <a:t>*Carta de aceptación</a:t>
            </a:r>
            <a:br>
              <a:rPr lang="es-MX" sz="3600" dirty="0"/>
            </a:br>
            <a:r>
              <a:rPr lang="es-MX" sz="3600" dirty="0"/>
              <a:t>*Pago de inscripción</a:t>
            </a:r>
            <a:br>
              <a:rPr lang="es-MX" sz="3600" dirty="0"/>
            </a:br>
            <a:br>
              <a:rPr lang="es-MX" sz="3600" dirty="0"/>
            </a:br>
            <a:r>
              <a:rPr lang="es-MX" sz="3600" dirty="0"/>
              <a:t>Solicitud llenada correctamente y con los documentos solicitados al 100%. </a:t>
            </a:r>
            <a:br>
              <a:rPr lang="es-MX" sz="3600" dirty="0"/>
            </a:br>
            <a:r>
              <a:rPr lang="es-MX" sz="3600" dirty="0"/>
              <a:t>Visita del trabajador social </a:t>
            </a:r>
            <a:br>
              <a:rPr lang="es-MX" sz="3600" dirty="0"/>
            </a:br>
            <a:r>
              <a:rPr lang="es-MX" sz="3600" dirty="0"/>
              <a:t>La información recopilada de los aspirantes, así como el estudio que realiza el trabajador social, se presenta ante nuestro </a:t>
            </a:r>
            <a:r>
              <a:rPr lang="es-MX" sz="3600" b="1" i="1" u="sng" dirty="0">
                <a:solidFill>
                  <a:srgbClr val="FF0000"/>
                </a:solidFill>
              </a:rPr>
              <a:t>Comité de becas</a:t>
            </a:r>
            <a:r>
              <a:rPr lang="es-MX" sz="3600" dirty="0"/>
              <a:t>, quienes deciden la asignación del % a otorgar a cada alumno.</a:t>
            </a:r>
            <a:endParaRPr sz="3600" dirty="0"/>
          </a:p>
        </p:txBody>
      </p:sp>
      <p:sp>
        <p:nvSpPr>
          <p:cNvPr id="304" name="1"/>
          <p:cNvSpPr txBox="1"/>
          <p:nvPr/>
        </p:nvSpPr>
        <p:spPr>
          <a:xfrm>
            <a:off x="3720571" y="6501734"/>
            <a:ext cx="102657" cy="471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ctr">
              <a:spcBef>
                <a:spcPts val="0"/>
              </a:spcBef>
              <a:defRPr sz="30000" spc="-900">
                <a:solidFill>
                  <a:srgbClr val="B5D6ED"/>
                </a:solidFill>
                <a:latin typeface="Indivisa Text Sans Bold"/>
                <a:ea typeface="Indivisa Text Sans Bold"/>
                <a:cs typeface="Indivisa Text Sans Bold"/>
                <a:sym typeface="Indivisa Text Sans Bold"/>
              </a:defRPr>
            </a:lvl1pPr>
          </a:lstStyle>
          <a:p>
            <a:endParaRPr dirty="0"/>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 name="INERIOR 01.png" descr="INERIOR 01.png"/>
          <p:cNvPicPr>
            <a:picLocks noChangeAspect="1"/>
          </p:cNvPicPr>
          <p:nvPr/>
        </p:nvPicPr>
        <p:blipFill>
          <a:blip r:embed="rId2"/>
          <a:stretch>
            <a:fillRect/>
          </a:stretch>
        </p:blipFill>
        <p:spPr>
          <a:xfrm>
            <a:off x="0" y="12623800"/>
            <a:ext cx="24384000" cy="1092200"/>
          </a:xfrm>
          <a:prstGeom prst="rect">
            <a:avLst/>
          </a:prstGeom>
          <a:ln w="12700">
            <a:miter lim="400000"/>
          </a:ln>
        </p:spPr>
      </p:pic>
      <p:sp>
        <p:nvSpPr>
          <p:cNvPr id="241" name="TÍTULO PRIMER INTERIOR (50 pts)"/>
          <p:cNvSpPr txBox="1"/>
          <p:nvPr/>
        </p:nvSpPr>
        <p:spPr>
          <a:xfrm>
            <a:off x="5712662" y="901700"/>
            <a:ext cx="12958676" cy="8720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ctr">
              <a:spcBef>
                <a:spcPts val="0"/>
              </a:spcBef>
              <a:defRPr sz="5000" spc="-150">
                <a:solidFill>
                  <a:srgbClr val="022F87"/>
                </a:solidFill>
                <a:latin typeface="Indivisa Text Sans Bold"/>
                <a:ea typeface="Indivisa Text Sans Bold"/>
                <a:cs typeface="Indivisa Text Sans Bold"/>
                <a:sym typeface="Indivisa Text Sans Bold"/>
              </a:defRPr>
            </a:lvl1pPr>
          </a:lstStyle>
          <a:p>
            <a:r>
              <a:rPr lang="pt-BR" dirty="0"/>
              <a:t>PROCESO DE DESCARGA DE DICTAMEN SEMESTRAL: </a:t>
            </a:r>
            <a:endParaRPr dirty="0"/>
          </a:p>
        </p:txBody>
      </p:sp>
      <p:sp>
        <p:nvSpPr>
          <p:cNvPr id="243" name="Lorem ipsum dolor sit amet, consectetuer adipiscing elit. Aenean commodo ligula eget dolor. Aenean massa. Cum sociis natoque penatibus et magnis dis parturient montes, nascetur ridiculus mus.…"/>
          <p:cNvSpPr txBox="1"/>
          <p:nvPr/>
        </p:nvSpPr>
        <p:spPr>
          <a:xfrm>
            <a:off x="3530000" y="4098270"/>
            <a:ext cx="17323998" cy="61965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p>
            <a:pPr>
              <a:spcBef>
                <a:spcPts val="0"/>
              </a:spcBef>
              <a:defRPr sz="3000" spc="-90">
                <a:latin typeface="Indivisa Text Sans Regular"/>
                <a:ea typeface="Indivisa Text Sans Regular"/>
                <a:cs typeface="Indivisa Text Sans Regular"/>
                <a:sym typeface="Indivisa Text Sans Regular"/>
              </a:defRPr>
            </a:pPr>
            <a:r>
              <a:rPr lang="es-MX" sz="3600" b="1" spc="-90" dirty="0">
                <a:ea typeface="Indivisa Text Sans Regular"/>
                <a:cs typeface="Indivisa Text Sans Regular"/>
                <a:sym typeface="Indivisa Text Sans Regular"/>
              </a:rPr>
              <a:t>La descarga en línea de los dictámenes nuevos para el semestre AGOSTO – DICIEMBRE 2026 </a:t>
            </a:r>
            <a:r>
              <a:rPr lang="es-MX" sz="3600" b="1" spc="-90" dirty="0">
                <a:highlight>
                  <a:srgbClr val="FFFF00"/>
                </a:highlight>
                <a:ea typeface="Indivisa Text Sans Regular"/>
                <a:cs typeface="Indivisa Text Sans Regular"/>
                <a:sym typeface="Indivisa Text Sans Regular"/>
              </a:rPr>
              <a:t>estarán disponibles del 27 de julio al 28 de agosto de 2026</a:t>
            </a:r>
            <a:r>
              <a:rPr lang="es-MX" sz="3600" b="1" spc="-90" dirty="0">
                <a:ea typeface="Indivisa Text Sans Regular"/>
                <a:cs typeface="Indivisa Text Sans Regular"/>
                <a:sym typeface="Indivisa Text Sans Regular"/>
              </a:rPr>
              <a:t> a través de nuestra página de internet: </a:t>
            </a:r>
            <a:r>
              <a:rPr lang="es-MX" sz="3600" b="1" spc="-90" dirty="0">
                <a:solidFill>
                  <a:srgbClr val="0000FF"/>
                </a:solidFill>
                <a:ea typeface="Indivisa Text Sans Regular"/>
                <a:cs typeface="Indivisa Text Sans Regular"/>
                <a:sym typeface="Indivisa Text Sans Regular"/>
              </a:rPr>
              <a:t> </a:t>
            </a:r>
            <a:r>
              <a:rPr lang="es-MX" sz="3600" b="1" spc="-90" dirty="0">
                <a:solidFill>
                  <a:srgbClr val="0000FF"/>
                </a:solidFill>
                <a:ea typeface="Indivisa Text Sans Regular"/>
                <a:cs typeface="Indivisa Text Sans Regular"/>
                <a:sym typeface="Indivisa Text Sans Regular"/>
                <a:hlinkClick r:id="rId3"/>
              </a:rPr>
              <a:t>http://ww1.ulsacancun.edu.mx/delasalle/alumnos/</a:t>
            </a:r>
            <a:r>
              <a:rPr lang="es-MX" sz="3600" b="1" spc="-90" dirty="0">
                <a:solidFill>
                  <a:srgbClr val="0000FF"/>
                </a:solidFill>
                <a:ea typeface="Indivisa Text Sans Regular"/>
                <a:cs typeface="Indivisa Text Sans Regular"/>
                <a:sym typeface="Indivisa Text Sans Regular"/>
              </a:rPr>
              <a:t>.</a:t>
            </a:r>
            <a:br>
              <a:rPr lang="es-MX" sz="3600" b="1" spc="-90" dirty="0">
                <a:solidFill>
                  <a:srgbClr val="0000FF"/>
                </a:solidFill>
                <a:ea typeface="Indivisa Text Sans Regular"/>
                <a:cs typeface="Indivisa Text Sans Regular"/>
                <a:sym typeface="Indivisa Text Sans Regular"/>
              </a:rPr>
            </a:br>
            <a:r>
              <a:rPr lang="es-MX" sz="3600" b="1" spc="-90" dirty="0">
                <a:solidFill>
                  <a:srgbClr val="FF0000"/>
                </a:solidFill>
                <a:ea typeface="Indivisa Text Sans Regular"/>
                <a:cs typeface="Indivisa Text Sans Regular"/>
                <a:sym typeface="Indivisa Text Sans Regular"/>
              </a:rPr>
              <a:t>Estarán habilitados en horario de 07:00 – 23:00 horas. </a:t>
            </a:r>
            <a:br>
              <a:rPr lang="es-MX" sz="3600" b="1" spc="-90" dirty="0">
                <a:solidFill>
                  <a:srgbClr val="FF0000"/>
                </a:solidFill>
                <a:ea typeface="Indivisa Text Sans Regular"/>
                <a:cs typeface="Indivisa Text Sans Regular"/>
                <a:sym typeface="Indivisa Text Sans Regular"/>
              </a:rPr>
            </a:br>
            <a:br>
              <a:rPr lang="es-MX" sz="3600" b="1" spc="-90" dirty="0">
                <a:solidFill>
                  <a:srgbClr val="FF0000"/>
                </a:solidFill>
                <a:ea typeface="Indivisa Text Sans Regular"/>
                <a:cs typeface="Indivisa Text Sans Regular"/>
                <a:sym typeface="Indivisa Text Sans Regular"/>
              </a:rPr>
            </a:br>
            <a:br>
              <a:rPr lang="es-MX" sz="3600" b="1" spc="-90" dirty="0">
                <a:solidFill>
                  <a:srgbClr val="FF0000"/>
                </a:solidFill>
                <a:ea typeface="Indivisa Text Sans Regular"/>
                <a:cs typeface="Indivisa Text Sans Regular"/>
                <a:sym typeface="Indivisa Text Sans Regular"/>
              </a:rPr>
            </a:br>
            <a:r>
              <a:rPr lang="es-MX" sz="3600" b="1" spc="-90" dirty="0">
                <a:ea typeface="Indivisa Text Sans Regular"/>
                <a:cs typeface="Indivisa Text Sans Regular"/>
                <a:sym typeface="Indivisa Text Sans Regular"/>
              </a:rPr>
              <a:t>PROCESO DE REFRENDO DE BECA: </a:t>
            </a:r>
            <a:br>
              <a:rPr lang="es-MX" sz="3600" b="1" spc="-90" dirty="0">
                <a:ea typeface="Indivisa Text Sans Regular"/>
                <a:cs typeface="Indivisa Text Sans Regular"/>
                <a:sym typeface="Indivisa Text Sans Regular"/>
              </a:rPr>
            </a:br>
            <a:br>
              <a:rPr lang="es-MX" sz="3600" spc="-90" dirty="0">
                <a:ea typeface="Indivisa Text Sans Regular"/>
                <a:cs typeface="Indivisa Text Sans Regular"/>
                <a:sym typeface="Indivisa Text Sans Regular"/>
              </a:rPr>
            </a:br>
            <a:r>
              <a:rPr lang="es-MX" sz="3600" spc="-90" dirty="0">
                <a:ea typeface="Indivisa Text Sans Regular"/>
                <a:cs typeface="Indivisa Text Sans Regular"/>
                <a:sym typeface="Indivisa Text Sans Regular"/>
              </a:rPr>
              <a:t>Les recordamos que deberán cubrir el </a:t>
            </a:r>
            <a:r>
              <a:rPr lang="es-MX" sz="3600" b="1" spc="-90" dirty="0">
                <a:ea typeface="Indivisa Text Sans Regular"/>
                <a:cs typeface="Indivisa Text Sans Regular"/>
                <a:sym typeface="Indivisa Text Sans Regular"/>
              </a:rPr>
              <a:t>PAGO POR REFRENDO ANUAL DE BECA</a:t>
            </a:r>
            <a:r>
              <a:rPr lang="es-MX" sz="3600" spc="-90" dirty="0">
                <a:ea typeface="Indivisa Text Sans Regular"/>
                <a:cs typeface="Indivisa Text Sans Regular"/>
                <a:sym typeface="Indivisa Text Sans Regular"/>
              </a:rPr>
              <a:t>, este pago permite renovar sus becas por un año; y de manera automática nuestro sistema podrá generar el dictamen del siguiente semestre a cursar.</a:t>
            </a:r>
            <a:endParaRPr sz="3600" dirty="0"/>
          </a:p>
        </p:txBody>
      </p:sp>
      <p:sp>
        <p:nvSpPr>
          <p:cNvPr id="244" name="Lorem ipsum dolor sit amet, consectetuer adipiscing elit. Aenean commodo ligula eget dolor. Aenean massa. Cum sociis natoque penatibus et magnis dis parturient montes, nascetur ridiculus mus.…"/>
          <p:cNvSpPr txBox="1"/>
          <p:nvPr/>
        </p:nvSpPr>
        <p:spPr>
          <a:xfrm>
            <a:off x="14650973" y="4267200"/>
            <a:ext cx="6985637" cy="5642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just">
              <a:spcBef>
                <a:spcPts val="0"/>
              </a:spcBef>
              <a:defRPr sz="3000" spc="-90">
                <a:latin typeface="Indivisa Text Sans Regular"/>
                <a:ea typeface="Indivisa Text Sans Regular"/>
                <a:cs typeface="Indivisa Text Sans Regular"/>
                <a:sym typeface="Indivisa Text Sans Regular"/>
              </a:defRPr>
            </a:pPr>
            <a:endParaRPr dirty="0"/>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966B8-021A-C7F5-A213-41C026CD6ED8}"/>
            </a:ext>
          </a:extLst>
        </p:cNvPr>
        <p:cNvGrpSpPr/>
        <p:nvPr/>
      </p:nvGrpSpPr>
      <p:grpSpPr>
        <a:xfrm>
          <a:off x="0" y="0"/>
          <a:ext cx="0" cy="0"/>
          <a:chOff x="0" y="0"/>
          <a:chExt cx="0" cy="0"/>
        </a:xfrm>
      </p:grpSpPr>
      <p:pic>
        <p:nvPicPr>
          <p:cNvPr id="240" name="INERIOR 01.png" descr="INERIOR 01.png">
            <a:extLst>
              <a:ext uri="{FF2B5EF4-FFF2-40B4-BE49-F238E27FC236}">
                <a16:creationId xmlns:a16="http://schemas.microsoft.com/office/drawing/2014/main" id="{1A00D69B-7470-2944-51FD-EC183912BAF3}"/>
              </a:ext>
            </a:extLst>
          </p:cNvPr>
          <p:cNvPicPr>
            <a:picLocks noChangeAspect="1"/>
          </p:cNvPicPr>
          <p:nvPr/>
        </p:nvPicPr>
        <p:blipFill>
          <a:blip r:embed="rId2"/>
          <a:stretch>
            <a:fillRect/>
          </a:stretch>
        </p:blipFill>
        <p:spPr>
          <a:xfrm>
            <a:off x="0" y="12623800"/>
            <a:ext cx="24384000" cy="1092200"/>
          </a:xfrm>
          <a:prstGeom prst="rect">
            <a:avLst/>
          </a:prstGeom>
          <a:ln w="12700">
            <a:miter lim="400000"/>
          </a:ln>
        </p:spPr>
      </p:pic>
      <p:sp>
        <p:nvSpPr>
          <p:cNvPr id="241" name="TÍTULO PRIMER INTERIOR (50 pts)">
            <a:extLst>
              <a:ext uri="{FF2B5EF4-FFF2-40B4-BE49-F238E27FC236}">
                <a16:creationId xmlns:a16="http://schemas.microsoft.com/office/drawing/2014/main" id="{309ED143-C21F-3A14-A3DC-F0DF4DE5E061}"/>
              </a:ext>
            </a:extLst>
          </p:cNvPr>
          <p:cNvSpPr txBox="1"/>
          <p:nvPr/>
        </p:nvSpPr>
        <p:spPr>
          <a:xfrm>
            <a:off x="5712662" y="901700"/>
            <a:ext cx="12958676" cy="8720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ctr">
              <a:spcBef>
                <a:spcPts val="0"/>
              </a:spcBef>
              <a:defRPr sz="5000" spc="-150">
                <a:solidFill>
                  <a:srgbClr val="022F87"/>
                </a:solidFill>
                <a:latin typeface="Indivisa Text Sans Bold"/>
                <a:ea typeface="Indivisa Text Sans Bold"/>
                <a:cs typeface="Indivisa Text Sans Bold"/>
                <a:sym typeface="Indivisa Text Sans Bold"/>
              </a:defRPr>
            </a:lvl1pPr>
          </a:lstStyle>
          <a:p>
            <a:r>
              <a:rPr lang="es-MX" dirty="0"/>
              <a:t>PROCESO DE DESCARGA DE DICTAMEN SEMESTRAL: </a:t>
            </a:r>
            <a:endParaRPr dirty="0"/>
          </a:p>
        </p:txBody>
      </p:sp>
      <p:sp>
        <p:nvSpPr>
          <p:cNvPr id="243"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7979DC28-E87B-5A64-4158-1964B8230A08}"/>
              </a:ext>
            </a:extLst>
          </p:cNvPr>
          <p:cNvSpPr txBox="1"/>
          <p:nvPr/>
        </p:nvSpPr>
        <p:spPr>
          <a:xfrm>
            <a:off x="2313867" y="2176070"/>
            <a:ext cx="19463656" cy="95205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p>
            <a:pPr>
              <a:spcBef>
                <a:spcPts val="0"/>
              </a:spcBef>
              <a:defRPr sz="3000" spc="-90">
                <a:latin typeface="Indivisa Text Sans Regular"/>
                <a:ea typeface="Indivisa Text Sans Regular"/>
                <a:cs typeface="Indivisa Text Sans Regular"/>
                <a:sym typeface="Indivisa Text Sans Regular"/>
              </a:defRPr>
            </a:pPr>
            <a:r>
              <a:rPr lang="es-MX" sz="3200" spc="-90" dirty="0">
                <a:ea typeface="Indivisa Text Sans Regular"/>
                <a:cs typeface="Indivisa Text Sans Regular"/>
                <a:sym typeface="Indivisa Text Sans Regular"/>
              </a:rPr>
              <a:t>Una vez descargado tu dictamen de beca, te recordamos que los cumplimientos a evaluar cada fin de semestre son:</a:t>
            </a:r>
            <a:br>
              <a:rPr lang="es-MX" sz="3200" spc="-90" dirty="0">
                <a:ea typeface="Indivisa Text Sans Regular"/>
                <a:cs typeface="Indivisa Text Sans Regular"/>
                <a:sym typeface="Indivisa Text Sans Regular"/>
              </a:rPr>
            </a:br>
            <a:r>
              <a:rPr lang="es-ES" sz="3200" spc="-90" dirty="0">
                <a:ea typeface="Indivisa Text Sans Regular"/>
                <a:cs typeface="Indivisa Text Sans Regular"/>
                <a:sym typeface="Indivisa Text Sans Regular"/>
              </a:rPr>
              <a:t>Promedio mínimo de </a:t>
            </a:r>
            <a:r>
              <a:rPr lang="es-ES" sz="3200" b="1" u="sng" spc="-90" dirty="0">
                <a:ea typeface="Indivisa Text Sans Regular"/>
                <a:cs typeface="Indivisa Text Sans Regular"/>
                <a:sym typeface="Indivisa Text Sans Regular"/>
              </a:rPr>
              <a:t>8.0</a:t>
            </a:r>
            <a:r>
              <a:rPr lang="es-ES" sz="3200" spc="-90" dirty="0">
                <a:ea typeface="Indivisa Text Sans Regular"/>
                <a:cs typeface="Indivisa Text Sans Regular"/>
                <a:sym typeface="Indivisa Text Sans Regular"/>
              </a:rPr>
              <a:t> en el semestre</a:t>
            </a:r>
            <a:br>
              <a:rPr lang="es-ES" sz="3200" spc="-90" dirty="0">
                <a:ea typeface="Indivisa Text Sans Regular"/>
                <a:cs typeface="Indivisa Text Sans Regular"/>
                <a:sym typeface="Indivisa Text Sans Regular"/>
              </a:rPr>
            </a:br>
            <a:r>
              <a:rPr lang="es-MX" sz="3200" dirty="0">
                <a:sym typeface="Indivisa Text Sans Regular"/>
              </a:rPr>
              <a:t>Haber aprobado la totalidad de las asignaturas cursadas durante el semestre, sin registrar materias reprobadas.</a:t>
            </a:r>
            <a:br>
              <a:rPr lang="es-MX" sz="3200" spc="-90" dirty="0">
                <a:ea typeface="Indivisa Text Sans Regular"/>
                <a:cs typeface="Indivisa Text Sans Regular"/>
                <a:sym typeface="Indivisa Text Sans Regular"/>
              </a:rPr>
            </a:br>
            <a:r>
              <a:rPr lang="es-MX" sz="3200" dirty="0">
                <a:sym typeface="Indivisa Text Sans Regular"/>
              </a:rPr>
              <a:t>Cumplir con las actividades de apoyo institucional que le sean asignadas por la Universidad, de conformidad con los lineamientos aplicables al beneficio de beca, </a:t>
            </a:r>
            <a:r>
              <a:rPr lang="es-ES" sz="3200" spc="-90" dirty="0">
                <a:ea typeface="Indivisa Text Sans Regular"/>
                <a:cs typeface="Indivisa Text Sans Regular"/>
                <a:sym typeface="Indivisa Text Sans Regular"/>
              </a:rPr>
              <a:t>en tiempo y forma en el área asignada.</a:t>
            </a:r>
            <a:br>
              <a:rPr lang="es-ES" sz="3200" spc="-90" dirty="0">
                <a:ea typeface="Indivisa Text Sans Regular"/>
                <a:cs typeface="Indivisa Text Sans Regular"/>
                <a:sym typeface="Indivisa Text Sans Regular"/>
              </a:rPr>
            </a:br>
            <a:r>
              <a:rPr lang="es-ES" sz="3200" spc="-90" dirty="0">
                <a:ea typeface="Indivisa Text Sans Regular"/>
                <a:cs typeface="Indivisa Text Sans Regular"/>
                <a:sym typeface="Indivisa Text Sans Regular"/>
              </a:rPr>
              <a:t>Haber pagado tus colegiaturas según el calendario de fechas establecidas por la Universidad, es decir no contar con adeudo.</a:t>
            </a:r>
            <a:br>
              <a:rPr lang="es-ES" sz="3200" spc="-90" dirty="0">
                <a:ea typeface="Indivisa Text Sans Regular"/>
                <a:cs typeface="Indivisa Text Sans Regular"/>
                <a:sym typeface="Indivisa Text Sans Regular"/>
              </a:rPr>
            </a:br>
            <a:br>
              <a:rPr lang="es-ES" sz="3200" spc="-90" dirty="0">
                <a:ea typeface="Indivisa Text Sans Regular"/>
                <a:cs typeface="Indivisa Text Sans Regular"/>
                <a:sym typeface="Indivisa Text Sans Regular"/>
              </a:rPr>
            </a:br>
            <a:r>
              <a:rPr lang="es-ES" sz="2800" spc="-90" dirty="0">
                <a:ea typeface="Indivisa Text Sans Regular"/>
                <a:cs typeface="Indivisa Text Sans Regular"/>
                <a:sym typeface="Indivisa Text Sans Regular"/>
              </a:rPr>
              <a:t>En caso de que tengas alguno de estos incumplimientos, la beca podrá disminuir de la siguiente manera:</a:t>
            </a:r>
            <a:br>
              <a:rPr lang="es-ES" sz="2800" spc="-90" dirty="0">
                <a:ea typeface="Indivisa Text Sans Regular"/>
                <a:cs typeface="Indivisa Text Sans Regular"/>
                <a:sym typeface="Indivisa Text Sans Regular"/>
              </a:rPr>
            </a:br>
            <a:r>
              <a:rPr lang="es-MX" sz="2800" spc="-90" dirty="0">
                <a:ea typeface="Indivisa Text Sans Regular"/>
                <a:cs typeface="Indivisa Text Sans Regular"/>
                <a:sym typeface="Indivisa Text Sans Regular"/>
              </a:rPr>
              <a:t>Promedio menor a  8.0   		</a:t>
            </a:r>
            <a:r>
              <a:rPr lang="es-MX" sz="2800" spc="-90" dirty="0">
                <a:solidFill>
                  <a:srgbClr val="FF0000"/>
                </a:solidFill>
                <a:ea typeface="Indivisa Text Sans Regular"/>
                <a:cs typeface="Indivisa Text Sans Regular"/>
                <a:sym typeface="Indivisa Text Sans Regular"/>
              </a:rPr>
              <a:t> </a:t>
            </a:r>
            <a:r>
              <a:rPr lang="es-MX" sz="2800" b="1" spc="-90" dirty="0">
                <a:solidFill>
                  <a:srgbClr val="FF0000"/>
                </a:solidFill>
                <a:ea typeface="Indivisa Text Sans Regular"/>
                <a:cs typeface="Indivisa Text Sans Regular"/>
                <a:sym typeface="Indivisa Text Sans Regular"/>
              </a:rPr>
              <a:t>- 5%</a:t>
            </a:r>
            <a:br>
              <a:rPr lang="es-MX" sz="2800" b="1" spc="-90" dirty="0">
                <a:solidFill>
                  <a:srgbClr val="FF0000"/>
                </a:solidFill>
                <a:ea typeface="Indivisa Text Sans Regular"/>
                <a:cs typeface="Indivisa Text Sans Regular"/>
                <a:sym typeface="Indivisa Text Sans Regular"/>
              </a:rPr>
            </a:br>
            <a:r>
              <a:rPr lang="es-MX" sz="2800" spc="-90" dirty="0">
                <a:ea typeface="Indivisa Text Sans Regular"/>
                <a:cs typeface="Indivisa Text Sans Regular"/>
                <a:sym typeface="Indivisa Text Sans Regular"/>
              </a:rPr>
              <a:t>Materia reprobada    		 </a:t>
            </a:r>
            <a:r>
              <a:rPr lang="es-MX" sz="2800" b="1" spc="-90" dirty="0">
                <a:solidFill>
                  <a:srgbClr val="FF0000"/>
                </a:solidFill>
                <a:ea typeface="Indivisa Text Sans Regular"/>
                <a:cs typeface="Indivisa Text Sans Regular"/>
                <a:sym typeface="Indivisa Text Sans Regular"/>
              </a:rPr>
              <a:t>- 5% </a:t>
            </a:r>
            <a:r>
              <a:rPr lang="es-MX" sz="2800" spc="-90" dirty="0">
                <a:ea typeface="Indivisa Text Sans Regular"/>
                <a:cs typeface="Indivisa Text Sans Regular"/>
                <a:sym typeface="Indivisa Text Sans Regular"/>
              </a:rPr>
              <a:t>(por cada   materia reprobada)</a:t>
            </a:r>
            <a:br>
              <a:rPr lang="es-MX" sz="2800" spc="-90" dirty="0">
                <a:ea typeface="Indivisa Text Sans Regular"/>
                <a:cs typeface="Indivisa Text Sans Regular"/>
                <a:sym typeface="Indivisa Text Sans Regular"/>
              </a:rPr>
            </a:br>
            <a:r>
              <a:rPr lang="es-MX" sz="2800" spc="-90" dirty="0">
                <a:ea typeface="Indivisa Text Sans Regular"/>
                <a:cs typeface="Indivisa Text Sans Regular"/>
                <a:sym typeface="Indivisa Text Sans Regular"/>
              </a:rPr>
              <a:t>Incumplimiento de </a:t>
            </a:r>
            <a:r>
              <a:rPr lang="es-MX" sz="2800" dirty="0">
                <a:sym typeface="Indivisa Text Sans Regular"/>
              </a:rPr>
              <a:t>las actividades de apoyo institucional asignadas por la Universidad, de conformidad con los lineamientos aplicables al beneficio de beca</a:t>
            </a:r>
            <a:r>
              <a:rPr lang="es-MX" sz="2800" spc="-90" dirty="0">
                <a:ea typeface="Indivisa Text Sans Regular"/>
                <a:cs typeface="Indivisa Text Sans Regular"/>
                <a:sym typeface="Indivisa Text Sans Regular"/>
              </a:rPr>
              <a:t>          	 </a:t>
            </a:r>
            <a:r>
              <a:rPr lang="es-MX" sz="2800" b="1" spc="-90" dirty="0">
                <a:solidFill>
                  <a:srgbClr val="FF0000"/>
                </a:solidFill>
                <a:ea typeface="Indivisa Text Sans Regular"/>
                <a:cs typeface="Indivisa Text Sans Regular"/>
                <a:sym typeface="Indivisa Text Sans Regular"/>
              </a:rPr>
              <a:t>- 5%  </a:t>
            </a:r>
            <a:br>
              <a:rPr lang="es-MX" sz="2800" b="1" spc="-90" dirty="0">
                <a:solidFill>
                  <a:srgbClr val="FF0000"/>
                </a:solidFill>
                <a:ea typeface="Indivisa Text Sans Regular"/>
                <a:cs typeface="Indivisa Text Sans Regular"/>
                <a:sym typeface="Indivisa Text Sans Regular"/>
              </a:rPr>
            </a:br>
            <a:r>
              <a:rPr lang="es-MX" sz="2800" spc="-90" dirty="0">
                <a:ea typeface="Indivisa Text Sans Regular"/>
                <a:cs typeface="Indivisa Text Sans Regular"/>
                <a:sym typeface="Indivisa Text Sans Regular"/>
              </a:rPr>
              <a:t>No haber realizado los pagos en tiempo	 </a:t>
            </a:r>
            <a:r>
              <a:rPr lang="es-MX" sz="2800" b="1" spc="-90" dirty="0">
                <a:solidFill>
                  <a:srgbClr val="FF0000"/>
                </a:solidFill>
                <a:ea typeface="Indivisa Text Sans Regular"/>
                <a:cs typeface="Indivisa Text Sans Regular"/>
                <a:sym typeface="Indivisa Text Sans Regular"/>
              </a:rPr>
              <a:t>- 5%</a:t>
            </a:r>
            <a:br>
              <a:rPr lang="es-MX" sz="2800" b="1" spc="-90" dirty="0">
                <a:solidFill>
                  <a:srgbClr val="FF0000"/>
                </a:solidFill>
                <a:ea typeface="Indivisa Text Sans Regular"/>
                <a:cs typeface="Indivisa Text Sans Regular"/>
                <a:sym typeface="Indivisa Text Sans Regular"/>
              </a:rPr>
            </a:br>
            <a:r>
              <a:rPr lang="es-MX" sz="2800" b="1" i="1" u="sng" spc="-90" dirty="0">
                <a:highlight>
                  <a:srgbClr val="FFFF00"/>
                </a:highlight>
                <a:ea typeface="Indivisa Text Sans Regular"/>
                <a:cs typeface="Indivisa Text Sans Regular"/>
                <a:sym typeface="Indivisa Text Sans Regular"/>
              </a:rPr>
              <a:t>Las deducciones son acumulables</a:t>
            </a:r>
            <a:br>
              <a:rPr lang="es-MX" sz="3200" b="1" i="1" u="sng" spc="-90" dirty="0">
                <a:highlight>
                  <a:srgbClr val="FFFF00"/>
                </a:highlight>
                <a:ea typeface="Indivisa Text Sans Regular"/>
                <a:cs typeface="Indivisa Text Sans Regular"/>
                <a:sym typeface="Indivisa Text Sans Regular"/>
              </a:rPr>
            </a:br>
            <a:endParaRPr lang="es-MX" sz="3200" b="1" i="1" u="sng" spc="-90" dirty="0">
              <a:highlight>
                <a:srgbClr val="FFFF00"/>
              </a:highlight>
              <a:ea typeface="Indivisa Text Sans Regular"/>
              <a:cs typeface="Indivisa Text Sans Regular"/>
              <a:sym typeface="Indivisa Text Sans Regular"/>
            </a:endParaRPr>
          </a:p>
          <a:p>
            <a:pPr>
              <a:spcBef>
                <a:spcPts val="0"/>
              </a:spcBef>
              <a:defRPr sz="3000" spc="-90">
                <a:latin typeface="Indivisa Text Sans Regular"/>
                <a:ea typeface="Indivisa Text Sans Regular"/>
                <a:cs typeface="Indivisa Text Sans Regular"/>
                <a:sym typeface="Indivisa Text Sans Regular"/>
              </a:defRPr>
            </a:pPr>
            <a:r>
              <a:rPr lang="es-MX" sz="3200" spc="-90" dirty="0">
                <a:ea typeface="Indivisa Text Sans Regular"/>
                <a:cs typeface="Indivisa Text Sans Regular"/>
                <a:sym typeface="Indivisa Text Sans Regular"/>
              </a:rPr>
              <a:t>Y si durante todo tu semestre lograste llegar a un promedio de </a:t>
            </a:r>
            <a:r>
              <a:rPr lang="es-MX" sz="3200" b="1" u="sng" spc="-90" dirty="0">
                <a:ea typeface="Indivisa Text Sans Regular"/>
                <a:cs typeface="Indivisa Text Sans Regular"/>
                <a:sym typeface="Indivisa Text Sans Regular"/>
              </a:rPr>
              <a:t>9.5</a:t>
            </a:r>
            <a:r>
              <a:rPr lang="es-MX" sz="3200" spc="-90" dirty="0">
                <a:ea typeface="Indivisa Text Sans Regular"/>
                <a:cs typeface="Indivisa Text Sans Regular"/>
                <a:sym typeface="Indivisa Text Sans Regular"/>
              </a:rPr>
              <a:t> en adelante, podrás recibir como reconocimiento a tu </a:t>
            </a:r>
            <a:r>
              <a:rPr lang="es-MX" sz="3200" b="1" u="sng" spc="-90" dirty="0">
                <a:solidFill>
                  <a:srgbClr val="0070C0"/>
                </a:solidFill>
                <a:ea typeface="Indivisa Text Sans Regular"/>
                <a:cs typeface="Indivisa Text Sans Regular"/>
                <a:sym typeface="Indivisa Text Sans Regular"/>
              </a:rPr>
              <a:t>Desempeño Académico un </a:t>
            </a:r>
            <a:r>
              <a:rPr lang="es-MX" sz="3200" b="1" u="sng" spc="-90" dirty="0">
                <a:solidFill>
                  <a:srgbClr val="00B050"/>
                </a:solidFill>
                <a:ea typeface="Indivisa Text Sans Regular"/>
                <a:cs typeface="Indivisa Text Sans Regular"/>
                <a:sym typeface="Indivisa Text Sans Regular"/>
              </a:rPr>
              <a:t>5%+ </a:t>
            </a:r>
            <a:r>
              <a:rPr lang="es-MX" sz="3200" b="1" u="sng" spc="-90" dirty="0">
                <a:solidFill>
                  <a:srgbClr val="0070C0"/>
                </a:solidFill>
                <a:ea typeface="Indivisa Text Sans Regular"/>
                <a:cs typeface="Indivisa Text Sans Regular"/>
                <a:sym typeface="Indivisa Text Sans Regular"/>
              </a:rPr>
              <a:t>en tu % de beca </a:t>
            </a:r>
            <a:r>
              <a:rPr lang="es-MX" sz="3200" spc="-90" dirty="0">
                <a:ea typeface="Indivisa Text Sans Regular"/>
                <a:cs typeface="Indivisa Text Sans Regular"/>
                <a:sym typeface="Indivisa Text Sans Regular"/>
              </a:rPr>
              <a:t>asignado para el siguiente semestre. </a:t>
            </a:r>
            <a:r>
              <a:rPr lang="es-MX" sz="3200" i="1" spc="-90" dirty="0">
                <a:solidFill>
                  <a:srgbClr val="0070C0"/>
                </a:solidFill>
                <a:ea typeface="Indivisa Text Sans Regular"/>
                <a:cs typeface="Indivisa Text Sans Regular"/>
                <a:sym typeface="Indivisa Text Sans Regular"/>
              </a:rPr>
              <a:t>Tope Máximo de las becas 70%</a:t>
            </a:r>
            <a:br>
              <a:rPr lang="es-MX" sz="3200" i="1" spc="-90" dirty="0">
                <a:solidFill>
                  <a:srgbClr val="0070C0"/>
                </a:solidFill>
                <a:ea typeface="Indivisa Text Sans Regular"/>
                <a:cs typeface="Indivisa Text Sans Regular"/>
                <a:sym typeface="Indivisa Text Sans Regular"/>
              </a:rPr>
            </a:br>
            <a:br>
              <a:rPr lang="es-MX" sz="3200" spc="-90" dirty="0">
                <a:ea typeface="Indivisa Text Sans Regular"/>
                <a:cs typeface="Indivisa Text Sans Regular"/>
                <a:sym typeface="Indivisa Text Sans Regular"/>
              </a:rPr>
            </a:br>
            <a:r>
              <a:rPr lang="es-MX" sz="3200" spc="-90" dirty="0">
                <a:ea typeface="Indivisa Text Sans Regular"/>
                <a:cs typeface="Indivisa Text Sans Regular"/>
                <a:sym typeface="Indivisa Text Sans Regular"/>
              </a:rPr>
              <a:t>Recuerda que tus evaluaciones son semestrales, por lo tanto, es muy importante que le des cumplimiento a </a:t>
            </a:r>
            <a:br>
              <a:rPr lang="es-MX" sz="3200" spc="-90" dirty="0">
                <a:ea typeface="Indivisa Text Sans Regular"/>
                <a:cs typeface="Indivisa Text Sans Regular"/>
                <a:sym typeface="Indivisa Text Sans Regular"/>
              </a:rPr>
            </a:br>
            <a:r>
              <a:rPr lang="es-MX" sz="3200" spc="-90" dirty="0">
                <a:ea typeface="Indivisa Text Sans Regular"/>
                <a:cs typeface="Indivisa Text Sans Regular"/>
                <a:sym typeface="Indivisa Text Sans Regular"/>
              </a:rPr>
              <a:t>todos y cada uno de ellos para que </a:t>
            </a:r>
            <a:r>
              <a:rPr lang="es-MX" sz="3200" b="1" i="1" u="sng" spc="-90" dirty="0">
                <a:ea typeface="Indivisa Text Sans Regular"/>
                <a:cs typeface="Indivisa Text Sans Regular"/>
                <a:sym typeface="Indivisa Text Sans Regular"/>
              </a:rPr>
              <a:t>Tú</a:t>
            </a:r>
            <a:r>
              <a:rPr lang="es-MX" sz="3200" spc="-90" dirty="0">
                <a:ea typeface="Indivisa Text Sans Regular"/>
                <a:cs typeface="Indivisa Text Sans Regular"/>
                <a:sym typeface="Indivisa Text Sans Regular"/>
              </a:rPr>
              <a:t> logres conservar el mismo % de Beca.</a:t>
            </a:r>
            <a:endParaRPr sz="3200" dirty="0"/>
          </a:p>
        </p:txBody>
      </p:sp>
      <p:sp>
        <p:nvSpPr>
          <p:cNvPr id="244"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CBD354DE-52C9-6D59-7BDE-8D75F1B23DC7}"/>
              </a:ext>
            </a:extLst>
          </p:cNvPr>
          <p:cNvSpPr txBox="1"/>
          <p:nvPr/>
        </p:nvSpPr>
        <p:spPr>
          <a:xfrm>
            <a:off x="14650973" y="4267200"/>
            <a:ext cx="6985637" cy="5642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p>
            <a:pPr algn="just">
              <a:spcBef>
                <a:spcPts val="0"/>
              </a:spcBef>
              <a:defRPr sz="3000" spc="-90">
                <a:latin typeface="Indivisa Text Sans Regular"/>
                <a:ea typeface="Indivisa Text Sans Regular"/>
                <a:cs typeface="Indivisa Text Sans Regular"/>
                <a:sym typeface="Indivisa Text Sans Regular"/>
              </a:defRPr>
            </a:pPr>
            <a:endParaRPr dirty="0"/>
          </a:p>
        </p:txBody>
      </p:sp>
    </p:spTree>
    <p:extLst>
      <p:ext uri="{BB962C8B-B14F-4D97-AF65-F5344CB8AC3E}">
        <p14:creationId xmlns:p14="http://schemas.microsoft.com/office/powerpoint/2010/main" val="352671576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74B81-31C4-2954-5F58-2803125491CE}"/>
            </a:ext>
          </a:extLst>
        </p:cNvPr>
        <p:cNvGrpSpPr/>
        <p:nvPr/>
      </p:nvGrpSpPr>
      <p:grpSpPr>
        <a:xfrm>
          <a:off x="0" y="0"/>
          <a:ext cx="0" cy="0"/>
          <a:chOff x="0" y="0"/>
          <a:chExt cx="0" cy="0"/>
        </a:xfrm>
      </p:grpSpPr>
      <p:pic>
        <p:nvPicPr>
          <p:cNvPr id="240" name="INERIOR 01.png" descr="INERIOR 01.png">
            <a:extLst>
              <a:ext uri="{FF2B5EF4-FFF2-40B4-BE49-F238E27FC236}">
                <a16:creationId xmlns:a16="http://schemas.microsoft.com/office/drawing/2014/main" id="{E37261CE-0555-0D8F-AF06-02B29634887B}"/>
              </a:ext>
            </a:extLst>
          </p:cNvPr>
          <p:cNvPicPr>
            <a:picLocks noChangeAspect="1"/>
          </p:cNvPicPr>
          <p:nvPr/>
        </p:nvPicPr>
        <p:blipFill>
          <a:blip r:embed="rId2"/>
          <a:stretch>
            <a:fillRect/>
          </a:stretch>
        </p:blipFill>
        <p:spPr>
          <a:xfrm>
            <a:off x="0" y="12623800"/>
            <a:ext cx="24384000" cy="1092200"/>
          </a:xfrm>
          <a:prstGeom prst="rect">
            <a:avLst/>
          </a:prstGeom>
          <a:ln w="12700">
            <a:miter lim="400000"/>
          </a:ln>
        </p:spPr>
      </p:pic>
      <p:sp>
        <p:nvSpPr>
          <p:cNvPr id="241" name="TÍTULO PRIMER INTERIOR (50 pts)">
            <a:extLst>
              <a:ext uri="{FF2B5EF4-FFF2-40B4-BE49-F238E27FC236}">
                <a16:creationId xmlns:a16="http://schemas.microsoft.com/office/drawing/2014/main" id="{C69C18E2-1F15-F4A2-2A84-F4CDB106A83E}"/>
              </a:ext>
            </a:extLst>
          </p:cNvPr>
          <p:cNvSpPr txBox="1"/>
          <p:nvPr/>
        </p:nvSpPr>
        <p:spPr>
          <a:xfrm>
            <a:off x="8339182" y="901700"/>
            <a:ext cx="7705635" cy="8720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ctr">
              <a:spcBef>
                <a:spcPts val="0"/>
              </a:spcBef>
              <a:defRPr sz="5000" spc="-150">
                <a:solidFill>
                  <a:srgbClr val="022F87"/>
                </a:solidFill>
                <a:latin typeface="Indivisa Text Sans Bold"/>
                <a:ea typeface="Indivisa Text Sans Bold"/>
                <a:cs typeface="Indivisa Text Sans Bold"/>
                <a:sym typeface="Indivisa Text Sans Bold"/>
              </a:defRPr>
            </a:lvl1pPr>
          </a:lstStyle>
          <a:p>
            <a:r>
              <a:rPr lang="es-MX" dirty="0"/>
              <a:t>FINANCIAMIENTO EDUCATIVO </a:t>
            </a:r>
            <a:endParaRPr dirty="0"/>
          </a:p>
        </p:txBody>
      </p:sp>
      <p:sp>
        <p:nvSpPr>
          <p:cNvPr id="243"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28042116-A88F-33B4-8664-9C9951812B9A}"/>
              </a:ext>
            </a:extLst>
          </p:cNvPr>
          <p:cNvSpPr txBox="1"/>
          <p:nvPr/>
        </p:nvSpPr>
        <p:spPr>
          <a:xfrm>
            <a:off x="2172954" y="4085792"/>
            <a:ext cx="19463656" cy="50885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p>
            <a:pPr algn="just"/>
            <a:r>
              <a:rPr lang="es-MX" sz="3600" dirty="0">
                <a:latin typeface="Indivisa Text Sans Regular"/>
              </a:rPr>
              <a:t>El Financiamiento educativo es un sistema a través del cual la Universidad La Salle Cancún concede apoyo financiero a los miembros del alumnado de Licenciatura que carecen de recursos económicos, para poder continuar con sus estudios. Este sistema es financiado por los propios miembros del alumnado que egresan y realizan los pagos de las colegiaturas durante las cuales tuvieron financiamiento, brindándoles la misma oportunidad a otros miembros del alumnado de terminar sus estudios. Se entiende por Financiamiento educativo, el porcentaje ,10% mínimo a 50% máximo en el pago inicial semestral y en las cuotas de colegiatura, con carácter devolutivo, acordado a favor de los miembros del alumnado solicitantes, por parte de las autoridades competentes de la Universidad. La cuota semestral “gastos de apoyo" no es sujeta al financiamiento.</a:t>
            </a:r>
          </a:p>
        </p:txBody>
      </p:sp>
      <p:sp>
        <p:nvSpPr>
          <p:cNvPr id="244"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C26A93B9-D597-0E03-8B88-ADB2A251761A}"/>
              </a:ext>
            </a:extLst>
          </p:cNvPr>
          <p:cNvSpPr txBox="1"/>
          <p:nvPr/>
        </p:nvSpPr>
        <p:spPr>
          <a:xfrm>
            <a:off x="14650973" y="4267200"/>
            <a:ext cx="6985637" cy="5642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just">
              <a:spcBef>
                <a:spcPts val="0"/>
              </a:spcBef>
              <a:defRPr sz="3000" spc="-90">
                <a:latin typeface="Indivisa Text Sans Regular"/>
                <a:ea typeface="Indivisa Text Sans Regular"/>
                <a:cs typeface="Indivisa Text Sans Regular"/>
                <a:sym typeface="Indivisa Text Sans Regular"/>
              </a:defRPr>
            </a:pPr>
            <a:endParaRPr dirty="0"/>
          </a:p>
        </p:txBody>
      </p:sp>
    </p:spTree>
    <p:extLst>
      <p:ext uri="{BB962C8B-B14F-4D97-AF65-F5344CB8AC3E}">
        <p14:creationId xmlns:p14="http://schemas.microsoft.com/office/powerpoint/2010/main" val="290630693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7BFEA-F3AC-88A5-D752-D57E1E005F0A}"/>
            </a:ext>
          </a:extLst>
        </p:cNvPr>
        <p:cNvGrpSpPr/>
        <p:nvPr/>
      </p:nvGrpSpPr>
      <p:grpSpPr>
        <a:xfrm>
          <a:off x="0" y="0"/>
          <a:ext cx="0" cy="0"/>
          <a:chOff x="0" y="0"/>
          <a:chExt cx="0" cy="0"/>
        </a:xfrm>
      </p:grpSpPr>
      <p:pic>
        <p:nvPicPr>
          <p:cNvPr id="240" name="INERIOR 01.png" descr="INERIOR 01.png">
            <a:extLst>
              <a:ext uri="{FF2B5EF4-FFF2-40B4-BE49-F238E27FC236}">
                <a16:creationId xmlns:a16="http://schemas.microsoft.com/office/drawing/2014/main" id="{40068925-D97D-2500-3F72-F6B8098F3EBE}"/>
              </a:ext>
            </a:extLst>
          </p:cNvPr>
          <p:cNvPicPr>
            <a:picLocks noChangeAspect="1"/>
          </p:cNvPicPr>
          <p:nvPr/>
        </p:nvPicPr>
        <p:blipFill>
          <a:blip r:embed="rId2"/>
          <a:stretch>
            <a:fillRect/>
          </a:stretch>
        </p:blipFill>
        <p:spPr>
          <a:xfrm>
            <a:off x="0" y="12623800"/>
            <a:ext cx="24384000" cy="1092200"/>
          </a:xfrm>
          <a:prstGeom prst="rect">
            <a:avLst/>
          </a:prstGeom>
          <a:ln w="12700">
            <a:miter lim="400000"/>
          </a:ln>
        </p:spPr>
      </p:pic>
      <p:sp>
        <p:nvSpPr>
          <p:cNvPr id="241" name="TÍTULO PRIMER INTERIOR (50 pts)">
            <a:extLst>
              <a:ext uri="{FF2B5EF4-FFF2-40B4-BE49-F238E27FC236}">
                <a16:creationId xmlns:a16="http://schemas.microsoft.com/office/drawing/2014/main" id="{4631943E-B9AE-9C63-6CB1-136EFC8FD441}"/>
              </a:ext>
            </a:extLst>
          </p:cNvPr>
          <p:cNvSpPr txBox="1"/>
          <p:nvPr/>
        </p:nvSpPr>
        <p:spPr>
          <a:xfrm>
            <a:off x="8339182" y="901700"/>
            <a:ext cx="7705635" cy="8720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ctr">
              <a:spcBef>
                <a:spcPts val="0"/>
              </a:spcBef>
              <a:defRPr sz="5000" spc="-150">
                <a:solidFill>
                  <a:srgbClr val="022F87"/>
                </a:solidFill>
                <a:latin typeface="Indivisa Text Sans Bold"/>
                <a:ea typeface="Indivisa Text Sans Bold"/>
                <a:cs typeface="Indivisa Text Sans Bold"/>
                <a:sym typeface="Indivisa Text Sans Bold"/>
              </a:defRPr>
            </a:lvl1pPr>
          </a:lstStyle>
          <a:p>
            <a:r>
              <a:rPr lang="es-MX" dirty="0"/>
              <a:t>FINANCIAMIENTO EDUCATIVO </a:t>
            </a:r>
            <a:endParaRPr dirty="0"/>
          </a:p>
        </p:txBody>
      </p:sp>
      <p:sp>
        <p:nvSpPr>
          <p:cNvPr id="243"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B6CCDD1D-4646-6BAF-400E-81CEF2CE7B6A}"/>
              </a:ext>
            </a:extLst>
          </p:cNvPr>
          <p:cNvSpPr txBox="1"/>
          <p:nvPr/>
        </p:nvSpPr>
        <p:spPr>
          <a:xfrm>
            <a:off x="2460171" y="5821819"/>
            <a:ext cx="19463656" cy="23185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p>
            <a:pPr algn="just"/>
            <a:r>
              <a:rPr lang="es-MX" sz="3600" dirty="0">
                <a:latin typeface="Indivisa Text Sans Regular"/>
              </a:rPr>
              <a:t>Los miembros del alumnado becados cursando carreras con duración de ocho y nueve semestres, al inicio del quinto semestre, el porcentaje de beca asignada se dividirá en partes iguales, asignando el 50% de beca y el otro 50% a financiamiento educativo. A los miembros del alumnado becados con carreras de diez semestres, tendrán la misma modificación al inicio del sexto semestre.</a:t>
            </a:r>
          </a:p>
        </p:txBody>
      </p:sp>
      <p:sp>
        <p:nvSpPr>
          <p:cNvPr id="244"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87B35721-906C-FEE2-B381-D8D3C9BD526F}"/>
              </a:ext>
            </a:extLst>
          </p:cNvPr>
          <p:cNvSpPr txBox="1"/>
          <p:nvPr/>
        </p:nvSpPr>
        <p:spPr>
          <a:xfrm>
            <a:off x="14650973" y="4267200"/>
            <a:ext cx="6985637" cy="5642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p>
            <a:pPr algn="just">
              <a:spcBef>
                <a:spcPts val="0"/>
              </a:spcBef>
              <a:defRPr sz="3000" spc="-90">
                <a:latin typeface="Indivisa Text Sans Regular"/>
                <a:ea typeface="Indivisa Text Sans Regular"/>
                <a:cs typeface="Indivisa Text Sans Regular"/>
                <a:sym typeface="Indivisa Text Sans Regular"/>
              </a:defRPr>
            </a:pPr>
            <a:endParaRPr dirty="0"/>
          </a:p>
        </p:txBody>
      </p:sp>
    </p:spTree>
    <p:extLst>
      <p:ext uri="{BB962C8B-B14F-4D97-AF65-F5344CB8AC3E}">
        <p14:creationId xmlns:p14="http://schemas.microsoft.com/office/powerpoint/2010/main" val="339366277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5DAD5-9EF4-2DEF-AC32-FFB326B1E5F8}"/>
            </a:ext>
          </a:extLst>
        </p:cNvPr>
        <p:cNvGrpSpPr/>
        <p:nvPr/>
      </p:nvGrpSpPr>
      <p:grpSpPr>
        <a:xfrm>
          <a:off x="0" y="0"/>
          <a:ext cx="0" cy="0"/>
          <a:chOff x="0" y="0"/>
          <a:chExt cx="0" cy="0"/>
        </a:xfrm>
      </p:grpSpPr>
      <p:pic>
        <p:nvPicPr>
          <p:cNvPr id="240" name="INERIOR 01.png" descr="INERIOR 01.png">
            <a:extLst>
              <a:ext uri="{FF2B5EF4-FFF2-40B4-BE49-F238E27FC236}">
                <a16:creationId xmlns:a16="http://schemas.microsoft.com/office/drawing/2014/main" id="{4C622185-9E8A-7712-468D-68EB5FCDB161}"/>
              </a:ext>
            </a:extLst>
          </p:cNvPr>
          <p:cNvPicPr>
            <a:picLocks noChangeAspect="1"/>
          </p:cNvPicPr>
          <p:nvPr/>
        </p:nvPicPr>
        <p:blipFill>
          <a:blip r:embed="rId2"/>
          <a:stretch>
            <a:fillRect/>
          </a:stretch>
        </p:blipFill>
        <p:spPr>
          <a:xfrm>
            <a:off x="0" y="12623800"/>
            <a:ext cx="24384000" cy="1092200"/>
          </a:xfrm>
          <a:prstGeom prst="rect">
            <a:avLst/>
          </a:prstGeom>
          <a:ln w="12700">
            <a:miter lim="400000"/>
          </a:ln>
        </p:spPr>
      </p:pic>
      <p:sp>
        <p:nvSpPr>
          <p:cNvPr id="241" name="TÍTULO PRIMER INTERIOR (50 pts)">
            <a:extLst>
              <a:ext uri="{FF2B5EF4-FFF2-40B4-BE49-F238E27FC236}">
                <a16:creationId xmlns:a16="http://schemas.microsoft.com/office/drawing/2014/main" id="{6403CDBE-AACD-6632-74F4-BEC63DD8E3C7}"/>
              </a:ext>
            </a:extLst>
          </p:cNvPr>
          <p:cNvSpPr txBox="1"/>
          <p:nvPr/>
        </p:nvSpPr>
        <p:spPr>
          <a:xfrm>
            <a:off x="8339182" y="901700"/>
            <a:ext cx="7705635" cy="8720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ctr">
              <a:spcBef>
                <a:spcPts val="0"/>
              </a:spcBef>
              <a:defRPr sz="5000" spc="-150">
                <a:solidFill>
                  <a:srgbClr val="022F87"/>
                </a:solidFill>
                <a:latin typeface="Indivisa Text Sans Bold"/>
                <a:ea typeface="Indivisa Text Sans Bold"/>
                <a:cs typeface="Indivisa Text Sans Bold"/>
                <a:sym typeface="Indivisa Text Sans Bold"/>
              </a:defRPr>
            </a:lvl1pPr>
          </a:lstStyle>
          <a:p>
            <a:r>
              <a:rPr lang="es-MX" dirty="0"/>
              <a:t>FINANCIAMIENTO EDUCATIVO </a:t>
            </a:r>
            <a:endParaRPr dirty="0"/>
          </a:p>
        </p:txBody>
      </p:sp>
      <p:sp>
        <p:nvSpPr>
          <p:cNvPr id="243"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C394AB50-729B-21EC-F51A-A496ECCB6DAD}"/>
              </a:ext>
            </a:extLst>
          </p:cNvPr>
          <p:cNvSpPr txBox="1"/>
          <p:nvPr/>
        </p:nvSpPr>
        <p:spPr>
          <a:xfrm>
            <a:off x="2460171" y="4590712"/>
            <a:ext cx="19463656" cy="50270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p>
            <a:pPr algn="just"/>
            <a:r>
              <a:rPr lang="es-MX" sz="3200" dirty="0"/>
              <a:t>Las modificaciones que se tendrán a partir de que el miembro del alumnado cursa la mitad de su licenciatura se realizará de la siguiente manera: • Se dividirá 50% de beca y 50% a financiamiento, posteriormente cada semestre disminuirá un 5% la beca, dicho porcentaje se sumará al % anterior de financiamiento, y así sucesivamente hasta llegar a financiamiento educativo total al final de la carrera. Para mantener el porcentaje de Financiamiento educativo es necesario: • Haber realizado los pagos de inscripción y colegiaturas en las fechas establecidas. • No haber reprobado más de 3 materias a la conclusión del semestre aun después de haber realizado los exámenes extraordinarios correspondientes. En caso de incumplimiento de alguno de los puntos anteriores, se tendrá como resultado la cancelación total del financiamiento educativo. El cálculo del monto a pagar por concepto de financiamiento educativo se realizará con base a la cuota vigente de pago inicial y colegiatura, a la fecha de inicio del pago. </a:t>
            </a:r>
          </a:p>
        </p:txBody>
      </p:sp>
      <p:sp>
        <p:nvSpPr>
          <p:cNvPr id="244"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A2186612-E1BF-2560-6EAF-4891D64DBF5E}"/>
              </a:ext>
            </a:extLst>
          </p:cNvPr>
          <p:cNvSpPr txBox="1"/>
          <p:nvPr/>
        </p:nvSpPr>
        <p:spPr>
          <a:xfrm>
            <a:off x="14650973" y="4267200"/>
            <a:ext cx="6985637" cy="5642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just">
              <a:spcBef>
                <a:spcPts val="0"/>
              </a:spcBef>
              <a:defRPr sz="3000" spc="-90">
                <a:latin typeface="Indivisa Text Sans Regular"/>
                <a:ea typeface="Indivisa Text Sans Regular"/>
                <a:cs typeface="Indivisa Text Sans Regular"/>
                <a:sym typeface="Indivisa Text Sans Regular"/>
              </a:defRPr>
            </a:pPr>
            <a:endParaRPr dirty="0"/>
          </a:p>
        </p:txBody>
      </p:sp>
    </p:spTree>
    <p:extLst>
      <p:ext uri="{BB962C8B-B14F-4D97-AF65-F5344CB8AC3E}">
        <p14:creationId xmlns:p14="http://schemas.microsoft.com/office/powerpoint/2010/main" val="37122517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8AF84-F5F4-3D00-C5D7-8F447E2C917F}"/>
            </a:ext>
          </a:extLst>
        </p:cNvPr>
        <p:cNvGrpSpPr/>
        <p:nvPr/>
      </p:nvGrpSpPr>
      <p:grpSpPr>
        <a:xfrm>
          <a:off x="0" y="0"/>
          <a:ext cx="0" cy="0"/>
          <a:chOff x="0" y="0"/>
          <a:chExt cx="0" cy="0"/>
        </a:xfrm>
      </p:grpSpPr>
      <p:pic>
        <p:nvPicPr>
          <p:cNvPr id="240" name="INERIOR 01.png" descr="INERIOR 01.png">
            <a:extLst>
              <a:ext uri="{FF2B5EF4-FFF2-40B4-BE49-F238E27FC236}">
                <a16:creationId xmlns:a16="http://schemas.microsoft.com/office/drawing/2014/main" id="{F2D77BB4-D413-E6F5-CAAD-58A65DA5FE89}"/>
              </a:ext>
            </a:extLst>
          </p:cNvPr>
          <p:cNvPicPr>
            <a:picLocks noChangeAspect="1"/>
          </p:cNvPicPr>
          <p:nvPr/>
        </p:nvPicPr>
        <p:blipFill>
          <a:blip r:embed="rId2"/>
          <a:stretch>
            <a:fillRect/>
          </a:stretch>
        </p:blipFill>
        <p:spPr>
          <a:xfrm>
            <a:off x="0" y="12623800"/>
            <a:ext cx="24384000" cy="1092200"/>
          </a:xfrm>
          <a:prstGeom prst="rect">
            <a:avLst/>
          </a:prstGeom>
          <a:ln w="12700">
            <a:miter lim="400000"/>
          </a:ln>
        </p:spPr>
      </p:pic>
      <p:sp>
        <p:nvSpPr>
          <p:cNvPr id="241" name="TÍTULO PRIMER INTERIOR (50 pts)">
            <a:extLst>
              <a:ext uri="{FF2B5EF4-FFF2-40B4-BE49-F238E27FC236}">
                <a16:creationId xmlns:a16="http://schemas.microsoft.com/office/drawing/2014/main" id="{7918B512-741E-73B0-174E-820E9D050632}"/>
              </a:ext>
            </a:extLst>
          </p:cNvPr>
          <p:cNvSpPr txBox="1"/>
          <p:nvPr/>
        </p:nvSpPr>
        <p:spPr>
          <a:xfrm>
            <a:off x="8339182" y="901700"/>
            <a:ext cx="7705635" cy="8720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ctr">
              <a:spcBef>
                <a:spcPts val="0"/>
              </a:spcBef>
              <a:defRPr sz="5000" spc="-150">
                <a:solidFill>
                  <a:srgbClr val="022F87"/>
                </a:solidFill>
                <a:latin typeface="Indivisa Text Sans Bold"/>
                <a:ea typeface="Indivisa Text Sans Bold"/>
                <a:cs typeface="Indivisa Text Sans Bold"/>
                <a:sym typeface="Indivisa Text Sans Bold"/>
              </a:defRPr>
            </a:lvl1pPr>
          </a:lstStyle>
          <a:p>
            <a:r>
              <a:rPr lang="es-MX" dirty="0"/>
              <a:t>FINANCIAMIENTO EDUCATIVO </a:t>
            </a:r>
            <a:endParaRPr dirty="0"/>
          </a:p>
        </p:txBody>
      </p:sp>
      <p:sp>
        <p:nvSpPr>
          <p:cNvPr id="243"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1CC32CB5-580E-E0E2-E50B-70C2C9896B94}"/>
              </a:ext>
            </a:extLst>
          </p:cNvPr>
          <p:cNvSpPr txBox="1"/>
          <p:nvPr/>
        </p:nvSpPr>
        <p:spPr>
          <a:xfrm>
            <a:off x="2460171" y="3298051"/>
            <a:ext cx="19463656" cy="71198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p>
            <a:pPr algn="ctr"/>
            <a:r>
              <a:rPr lang="es-MX" sz="3200" dirty="0"/>
              <a:t>Recuerda que </a:t>
            </a:r>
            <a:r>
              <a:rPr lang="es-MX" sz="3200" b="1" dirty="0"/>
              <a:t>es importante que conozcas nuestro Reglamento General de Becas</a:t>
            </a:r>
            <a:r>
              <a:rPr lang="es-MX" sz="3200" dirty="0"/>
              <a:t>, el cual podrás encontrar en la página WEB de la Universidad.</a:t>
            </a:r>
            <a:br>
              <a:rPr lang="es-MX" sz="3200" dirty="0"/>
            </a:br>
            <a:br>
              <a:rPr lang="es-MX" sz="3200" dirty="0"/>
            </a:br>
            <a:r>
              <a:rPr lang="es-MX" sz="3200" dirty="0"/>
              <a:t>Y si tienes más dudas o deseas más información del área de Becas y Financiamiento Educativo puedes acudir a nuestras oficinas ubicadas en el Edif. A. Primera Planta</a:t>
            </a:r>
            <a:br>
              <a:rPr lang="es-MX" sz="3200" dirty="0"/>
            </a:br>
            <a:br>
              <a:rPr lang="es-MX" sz="3200" dirty="0"/>
            </a:br>
            <a:r>
              <a:rPr lang="es-MX" sz="3200" i="1" u="sng" dirty="0"/>
              <a:t>Responsable de Becas y Financiamiento Educativo</a:t>
            </a:r>
            <a:br>
              <a:rPr lang="es-MX" sz="3200" i="1" u="sng" dirty="0"/>
            </a:br>
            <a:r>
              <a:rPr lang="es-MX" sz="3200" b="1" dirty="0"/>
              <a:t>Lic. José Cristóbal Cemé</a:t>
            </a:r>
            <a:br>
              <a:rPr lang="es-MX" sz="3200" b="1" dirty="0"/>
            </a:br>
            <a:r>
              <a:rPr lang="es-MX" sz="3200" dirty="0"/>
              <a:t>Horario de Atención:</a:t>
            </a:r>
            <a:br>
              <a:rPr lang="es-MX" sz="3200" dirty="0"/>
            </a:br>
            <a:r>
              <a:rPr lang="es-MX" sz="3200" dirty="0">
                <a:highlight>
                  <a:srgbClr val="FFFF00"/>
                </a:highlight>
              </a:rPr>
              <a:t>Lunes – Viernes</a:t>
            </a:r>
            <a:br>
              <a:rPr lang="es-MX" sz="3200" dirty="0">
                <a:highlight>
                  <a:srgbClr val="FFFF00"/>
                </a:highlight>
              </a:rPr>
            </a:br>
            <a:r>
              <a:rPr lang="es-MX" sz="3200" b="1" dirty="0">
                <a:highlight>
                  <a:srgbClr val="FFFF00"/>
                </a:highlight>
              </a:rPr>
              <a:t>9:00-14:00hrs.</a:t>
            </a:r>
            <a:br>
              <a:rPr lang="es-MX" sz="3200" b="1" dirty="0">
                <a:highlight>
                  <a:srgbClr val="FFFF00"/>
                </a:highlight>
              </a:rPr>
            </a:br>
            <a:r>
              <a:rPr lang="es-MX" sz="3200" b="1" dirty="0">
                <a:highlight>
                  <a:srgbClr val="FFFF00"/>
                </a:highlight>
              </a:rPr>
              <a:t>15:00- 18:00hrs.</a:t>
            </a:r>
            <a:br>
              <a:rPr lang="es-MX" sz="3200" b="1" dirty="0">
                <a:highlight>
                  <a:srgbClr val="FFFF00"/>
                </a:highlight>
              </a:rPr>
            </a:br>
            <a:r>
              <a:rPr lang="es-MX" sz="3200" dirty="0"/>
              <a:t>Tel: </a:t>
            </a:r>
            <a:r>
              <a:rPr lang="es-MX" sz="3200" b="1" dirty="0"/>
              <a:t>886-22-01 ext. 115</a:t>
            </a:r>
            <a:br>
              <a:rPr lang="es-MX" sz="3200" b="1" dirty="0"/>
            </a:br>
            <a:r>
              <a:rPr lang="es-MX" sz="3200" dirty="0"/>
              <a:t>Correo: </a:t>
            </a:r>
            <a:r>
              <a:rPr lang="es-MX" sz="4000" b="1" dirty="0"/>
              <a:t>becas@lasallecancun.edu.mx</a:t>
            </a:r>
            <a:endParaRPr lang="es-MX" sz="3200" dirty="0"/>
          </a:p>
        </p:txBody>
      </p:sp>
      <p:sp>
        <p:nvSpPr>
          <p:cNvPr id="244"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9EF972DA-96C0-71CE-1F19-5CD846B281B3}"/>
              </a:ext>
            </a:extLst>
          </p:cNvPr>
          <p:cNvSpPr txBox="1"/>
          <p:nvPr/>
        </p:nvSpPr>
        <p:spPr>
          <a:xfrm>
            <a:off x="14650973" y="4267200"/>
            <a:ext cx="6985637" cy="5642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p>
            <a:pPr algn="just">
              <a:spcBef>
                <a:spcPts val="0"/>
              </a:spcBef>
              <a:defRPr sz="3000" spc="-90">
                <a:latin typeface="Indivisa Text Sans Regular"/>
                <a:ea typeface="Indivisa Text Sans Regular"/>
                <a:cs typeface="Indivisa Text Sans Regular"/>
                <a:sym typeface="Indivisa Text Sans Regular"/>
              </a:defRPr>
            </a:pPr>
            <a:endParaRPr dirty="0"/>
          </a:p>
        </p:txBody>
      </p:sp>
    </p:spTree>
    <p:extLst>
      <p:ext uri="{BB962C8B-B14F-4D97-AF65-F5344CB8AC3E}">
        <p14:creationId xmlns:p14="http://schemas.microsoft.com/office/powerpoint/2010/main" val="3544095844"/>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178</TotalTime>
  <Words>1010</Words>
  <Application>Microsoft Office PowerPoint</Application>
  <PresentationFormat>Personalizado</PresentationFormat>
  <Paragraphs>19</Paragraphs>
  <Slides>9</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9</vt:i4>
      </vt:variant>
    </vt:vector>
  </HeadingPairs>
  <TitlesOfParts>
    <vt:vector size="14" baseType="lpstr">
      <vt:lpstr>Helvetica Neue</vt:lpstr>
      <vt:lpstr>Helvetica Neue Light</vt:lpstr>
      <vt:lpstr>Helvetica Neue Medium</vt:lpstr>
      <vt:lpstr>Indivisa Text Sans Regular</vt:lpstr>
      <vt:lpstr>White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cp:lastModifiedBy>Jose Cristobal Ceme Zapot</cp:lastModifiedBy>
  <cp:revision>6</cp:revision>
  <dcterms:modified xsi:type="dcterms:W3CDTF">2026-06-29T18:06:07Z</dcterms:modified>
</cp:coreProperties>
</file>